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91" r:id="rId2"/>
    <p:sldId id="287" r:id="rId3"/>
    <p:sldId id="302" r:id="rId4"/>
    <p:sldId id="257" r:id="rId5"/>
    <p:sldId id="264" r:id="rId6"/>
    <p:sldId id="259" r:id="rId7"/>
    <p:sldId id="260" r:id="rId8"/>
    <p:sldId id="261" r:id="rId9"/>
    <p:sldId id="262" r:id="rId10"/>
    <p:sldId id="274" r:id="rId11"/>
    <p:sldId id="298" r:id="rId12"/>
    <p:sldId id="299" r:id="rId13"/>
    <p:sldId id="282" r:id="rId14"/>
    <p:sldId id="300" r:id="rId15"/>
    <p:sldId id="301" r:id="rId16"/>
    <p:sldId id="277" r:id="rId17"/>
    <p:sldId id="283" r:id="rId18"/>
    <p:sldId id="284" r:id="rId19"/>
    <p:sldId id="275" r:id="rId20"/>
    <p:sldId id="285" r:id="rId21"/>
    <p:sldId id="281" r:id="rId22"/>
    <p:sldId id="286" r:id="rId23"/>
    <p:sldId id="295" r:id="rId24"/>
    <p:sldId id="288" r:id="rId25"/>
    <p:sldId id="289" r:id="rId26"/>
    <p:sldId id="297" r:id="rId27"/>
    <p:sldId id="292" r:id="rId28"/>
    <p:sldId id="293" r:id="rId29"/>
    <p:sldId id="294" r:id="rId30"/>
    <p:sldId id="296" r:id="rId31"/>
    <p:sldId id="263" r:id="rId32"/>
    <p:sldId id="266" r:id="rId33"/>
    <p:sldId id="268" r:id="rId34"/>
    <p:sldId id="269" r:id="rId35"/>
    <p:sldId id="273" r:id="rId36"/>
    <p:sldId id="272" r:id="rId37"/>
    <p:sldId id="2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6D692A-612E-1C48-BED2-C9A47F76A5A3}">
          <p14:sldIdLst>
            <p14:sldId id="291"/>
            <p14:sldId id="287"/>
            <p14:sldId id="302"/>
          </p14:sldIdLst>
        </p14:section>
        <p14:section name="Introduction" id="{7807D17D-F9ED-6E49-9B38-4190660EC238}">
          <p14:sldIdLst>
            <p14:sldId id="257"/>
            <p14:sldId id="264"/>
          </p14:sldIdLst>
        </p14:section>
        <p14:section name="Types" id="{BD496DF3-265A-6447-8BA5-C554CA870901}">
          <p14:sldIdLst>
            <p14:sldId id="259"/>
            <p14:sldId id="260"/>
            <p14:sldId id="261"/>
            <p14:sldId id="262"/>
          </p14:sldIdLst>
        </p14:section>
        <p14:section name="Supervised learning" id="{86EA8EF3-FACC-704F-8F87-A6B30E3FFD6B}">
          <p14:sldIdLst>
            <p14:sldId id="274"/>
            <p14:sldId id="298"/>
            <p14:sldId id="299"/>
            <p14:sldId id="282"/>
            <p14:sldId id="300"/>
            <p14:sldId id="301"/>
            <p14:sldId id="277"/>
            <p14:sldId id="283"/>
            <p14:sldId id="284"/>
            <p14:sldId id="275"/>
            <p14:sldId id="285"/>
            <p14:sldId id="281"/>
            <p14:sldId id="286"/>
          </p14:sldIdLst>
        </p14:section>
        <p14:section name="SL methods" id="{0176DD23-1A15-CA42-BFEA-D07F092DCA28}">
          <p14:sldIdLst>
            <p14:sldId id="295"/>
            <p14:sldId id="288"/>
            <p14:sldId id="289"/>
            <p14:sldId id="297"/>
            <p14:sldId id="292"/>
            <p14:sldId id="293"/>
            <p14:sldId id="294"/>
            <p14:sldId id="296"/>
          </p14:sldIdLst>
        </p14:section>
        <p14:section name="Applying SL" id="{FE06ACAE-C6B0-4E46-9209-0B8B59EAC4BD}">
          <p14:sldIdLst>
            <p14:sldId id="263"/>
            <p14:sldId id="266"/>
            <p14:sldId id="268"/>
            <p14:sldId id="269"/>
            <p14:sldId id="273"/>
            <p14:sldId id="272"/>
          </p14:sldIdLst>
        </p14:section>
        <p14:section name="Application" id="{291B7806-6420-9D4A-82BA-0A2D272717B0}">
          <p14:sldIdLst>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 MEKKI Seif" initials="EMS" lastIdx="1" clrIdx="0">
    <p:extLst>
      <p:ext uri="{19B8F6BF-5375-455C-9EA6-DF929625EA0E}">
        <p15:presenceInfo xmlns:p15="http://schemas.microsoft.com/office/powerpoint/2012/main" userId="EL MEKKI Sei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23" autoAdjust="0"/>
    <p:restoredTop sz="70190"/>
  </p:normalViewPr>
  <p:slideViewPr>
    <p:cSldViewPr snapToGrid="0">
      <p:cViewPr>
        <p:scale>
          <a:sx n="60" d="100"/>
          <a:sy n="60" d="100"/>
        </p:scale>
        <p:origin x="18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6BDA0-5434-614C-A6C7-EE26DDE390FC}" type="datetimeFigureOut">
              <a:t>23/03/2022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7EFA0-671D-D849-936D-D7563316A288}" type="slidenum">
              <a:t>‹N°›</a:t>
            </a:fld>
            <a:endParaRPr lang="en-US"/>
          </a:p>
        </p:txBody>
      </p:sp>
    </p:spTree>
    <p:extLst>
      <p:ext uri="{BB962C8B-B14F-4D97-AF65-F5344CB8AC3E}">
        <p14:creationId xmlns:p14="http://schemas.microsoft.com/office/powerpoint/2010/main" val="107942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97EFA0-671D-D849-936D-D7563316A288}" type="slidenum">
              <a:t>1</a:t>
            </a:fld>
            <a:endParaRPr lang="en-US"/>
          </a:p>
        </p:txBody>
      </p:sp>
    </p:spTree>
    <p:extLst>
      <p:ext uri="{BB962C8B-B14F-4D97-AF65-F5344CB8AC3E}">
        <p14:creationId xmlns:p14="http://schemas.microsoft.com/office/powerpoint/2010/main" val="198202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all you solve an optimization problem (sometimes approximately)</a:t>
            </a:r>
          </a:p>
        </p:txBody>
      </p:sp>
      <p:sp>
        <p:nvSpPr>
          <p:cNvPr id="4" name="Slide Number Placeholder 3"/>
          <p:cNvSpPr>
            <a:spLocks noGrp="1"/>
          </p:cNvSpPr>
          <p:nvPr>
            <p:ph type="sldNum" sz="quarter" idx="5"/>
          </p:nvPr>
        </p:nvSpPr>
        <p:spPr/>
        <p:txBody>
          <a:bodyPr/>
          <a:lstStyle/>
          <a:p>
            <a:fld id="{8297EFA0-671D-D849-936D-D7563316A288}" type="slidenum">
              <a:t>23</a:t>
            </a:fld>
            <a:endParaRPr lang="en-US"/>
          </a:p>
        </p:txBody>
      </p:sp>
    </p:spTree>
    <p:extLst>
      <p:ext uri="{BB962C8B-B14F-4D97-AF65-F5344CB8AC3E}">
        <p14:creationId xmlns:p14="http://schemas.microsoft.com/office/powerpoint/2010/main" val="148148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Tree-based supervised learning is well known for its computational eciency, interpretability, robustness to outliers, its capability to cope with high-dimensional problems with a large number of input features, and its robustness with respect to irrelevant features and noise. The idea followed by this approach is to recursively split the training set D, thanks to tests on the value of the input features, in several subsets in order to decrease a measure of impurity about the output variable until the subsets are composed of object suciently similar in the output space.</a:t>
            </a:r>
            <a:endParaRPr lang="en-US"/>
          </a:p>
        </p:txBody>
      </p:sp>
      <p:sp>
        <p:nvSpPr>
          <p:cNvPr id="4" name="Slide Number Placeholder 3"/>
          <p:cNvSpPr>
            <a:spLocks noGrp="1"/>
          </p:cNvSpPr>
          <p:nvPr>
            <p:ph type="sldNum" sz="quarter" idx="5"/>
          </p:nvPr>
        </p:nvSpPr>
        <p:spPr/>
        <p:txBody>
          <a:bodyPr/>
          <a:lstStyle/>
          <a:p>
            <a:fld id="{8297EFA0-671D-D849-936D-D7563316A288}" type="slidenum">
              <a:t>25</a:t>
            </a:fld>
            <a:endParaRPr lang="en-US"/>
          </a:p>
        </p:txBody>
      </p:sp>
    </p:spTree>
    <p:extLst>
      <p:ext uri="{BB962C8B-B14F-4D97-AF65-F5344CB8AC3E}">
        <p14:creationId xmlns:p14="http://schemas.microsoft.com/office/powerpoint/2010/main" val="373015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97EFA0-671D-D849-936D-D7563316A288}" type="slidenum">
              <a:t>27</a:t>
            </a:fld>
            <a:endParaRPr lang="en-US"/>
          </a:p>
        </p:txBody>
      </p:sp>
    </p:spTree>
    <p:extLst>
      <p:ext uri="{BB962C8B-B14F-4D97-AF65-F5344CB8AC3E}">
        <p14:creationId xmlns:p14="http://schemas.microsoft.com/office/powerpoint/2010/main" val="61888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xfrm>
            <a:off x="1190625" y="1151930"/>
            <a:ext cx="9810750" cy="1160859"/>
          </a:xfrm>
          <a:prstGeom prst="rect">
            <a:avLst/>
          </a:prstGeom>
        </p:spPr>
        <p:txBody>
          <a:bodyPr anchor="b"/>
          <a:lstStyle>
            <a:lvl1pPr algn="ctr"/>
          </a:lstStyle>
          <a:p>
            <a:r>
              <a:rPr lang="en-US"/>
              <a:t>Click to edit Master title style</a:t>
            </a:r>
            <a:endParaRPr/>
          </a:p>
        </p:txBody>
      </p:sp>
      <p:sp>
        <p:nvSpPr>
          <p:cNvPr id="14" name="Shape 14"/>
          <p:cNvSpPr>
            <a:spLocks noGrp="1"/>
          </p:cNvSpPr>
          <p:nvPr>
            <p:ph type="body" sz="quarter" idx="1"/>
          </p:nvPr>
        </p:nvSpPr>
        <p:spPr>
          <a:xfrm>
            <a:off x="6335985" y="5667061"/>
            <a:ext cx="5403578" cy="987789"/>
          </a:xfrm>
          <a:prstGeom prst="rect">
            <a:avLst/>
          </a:prstGeom>
        </p:spPr>
        <p:txBody>
          <a:bodyPr anchor="b"/>
          <a:lstStyle>
            <a:lvl1pPr marL="0" indent="0" algn="r">
              <a:spcBef>
                <a:spcPts val="0"/>
              </a:spcBef>
              <a:buSzTx/>
              <a:buNone/>
              <a:defRPr sz="2250"/>
            </a:lvl1pPr>
            <a:lvl2pPr marL="0" indent="160729" algn="r">
              <a:spcBef>
                <a:spcPts val="0"/>
              </a:spcBef>
              <a:buSzTx/>
              <a:buNone/>
              <a:defRPr sz="2250"/>
            </a:lvl2pPr>
            <a:lvl3pPr marL="0" indent="321457" algn="r">
              <a:spcBef>
                <a:spcPts val="0"/>
              </a:spcBef>
              <a:buSzTx/>
              <a:buNone/>
              <a:defRPr sz="2250"/>
            </a:lvl3pPr>
            <a:lvl4pPr marL="0" indent="482186" algn="r">
              <a:spcBef>
                <a:spcPts val="0"/>
              </a:spcBef>
              <a:buSzTx/>
              <a:buNone/>
              <a:defRPr sz="2250"/>
            </a:lvl4pPr>
            <a:lvl5pPr marL="0" indent="642915" algn="r">
              <a:spcBef>
                <a:spcPts val="0"/>
              </a:spcBef>
              <a:buSzTx/>
              <a:buNone/>
              <a:defRPr sz="22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5" name="uliege_faculte_sciencesappliquees_logo_cmjn_pos.jpg"/>
          <p:cNvPicPr>
            <a:picLocks noChangeAspect="1"/>
          </p:cNvPicPr>
          <p:nvPr/>
        </p:nvPicPr>
        <p:blipFill>
          <a:blip r:embed="rId2"/>
          <a:stretch>
            <a:fillRect/>
          </a:stretch>
        </p:blipFill>
        <p:spPr>
          <a:xfrm>
            <a:off x="201696" y="6048479"/>
            <a:ext cx="3060617" cy="606371"/>
          </a:xfrm>
          <a:prstGeom prst="rect">
            <a:avLst/>
          </a:prstGeom>
          <a:ln w="12700">
            <a:miter lim="400000"/>
          </a:ln>
        </p:spPr>
      </p:pic>
      <p:pic>
        <p:nvPicPr>
          <p:cNvPr id="16" name="pasted-image.tiff"/>
          <p:cNvPicPr>
            <a:picLocks noChangeAspect="1"/>
          </p:cNvPicPr>
          <p:nvPr/>
        </p:nvPicPr>
        <p:blipFill>
          <a:blip r:embed="rId3"/>
          <a:srcRect t="84590"/>
          <a:stretch>
            <a:fillRect/>
          </a:stretch>
        </p:blipFill>
        <p:spPr>
          <a:xfrm>
            <a:off x="0" y="4932083"/>
            <a:ext cx="12192000" cy="455115"/>
          </a:xfrm>
          <a:prstGeom prst="rect">
            <a:avLst/>
          </a:prstGeom>
          <a:ln w="12700">
            <a:miter lim="400000"/>
          </a:ln>
        </p:spPr>
      </p:pic>
      <p:sp>
        <p:nvSpPr>
          <p:cNvPr id="17" name="Shape 17"/>
          <p:cNvSpPr>
            <a:spLocks noGrp="1"/>
          </p:cNvSpPr>
          <p:nvPr>
            <p:ph type="body" sz="quarter" idx="13"/>
          </p:nvPr>
        </p:nvSpPr>
        <p:spPr>
          <a:xfrm>
            <a:off x="4025723" y="3852793"/>
            <a:ext cx="4140557" cy="625812"/>
          </a:xfrm>
          <a:prstGeom prst="rect">
            <a:avLst/>
          </a:prstGeom>
        </p:spPr>
        <p:txBody>
          <a:bodyPr wrap="none">
            <a:spAutoFit/>
          </a:bodyPr>
          <a:lstStyle/>
          <a:p>
            <a:pPr marL="0" lvl="0" indent="0" algn="ctr">
              <a:spcBef>
                <a:spcPts val="0"/>
              </a:spcBef>
              <a:buSzTx/>
              <a:buNone/>
              <a:defRPr sz="3400">
                <a:solidFill>
                  <a:srgbClr val="53585F"/>
                </a:solidFill>
              </a:defRPr>
            </a:pPr>
            <a:r>
              <a:rPr lang="en-US"/>
              <a:t>Edit Master text styles</a:t>
            </a:r>
          </a:p>
        </p:txBody>
      </p:sp>
      <p:sp>
        <p:nvSpPr>
          <p:cNvPr id="18" name="Shape 18"/>
          <p:cNvSpPr>
            <a:spLocks noGrp="1"/>
          </p:cNvSpPr>
          <p:nvPr>
            <p:ph type="body" sz="quarter" idx="14"/>
          </p:nvPr>
        </p:nvSpPr>
        <p:spPr>
          <a:xfrm>
            <a:off x="4012600" y="2511012"/>
            <a:ext cx="4166801" cy="492058"/>
          </a:xfrm>
          <a:prstGeom prst="rect">
            <a:avLst/>
          </a:prstGeom>
        </p:spPr>
        <p:txBody>
          <a:bodyPr>
            <a:spAutoFit/>
          </a:bodyPr>
          <a:lstStyle/>
          <a:p>
            <a:pPr marL="0" lvl="0" indent="0" algn="ctr">
              <a:spcBef>
                <a:spcPts val="0"/>
              </a:spcBef>
              <a:buSzTx/>
              <a:buNone/>
            </a:pPr>
            <a:r>
              <a:rPr lang="en-US"/>
              <a:t>Edit Master text styles</a:t>
            </a:r>
          </a:p>
        </p:txBody>
      </p:sp>
      <p:sp>
        <p:nvSpPr>
          <p:cNvPr id="19" name="Shape 19"/>
          <p:cNvSpPr/>
          <p:nvPr/>
        </p:nvSpPr>
        <p:spPr>
          <a:xfrm>
            <a:off x="5521392" y="2421061"/>
            <a:ext cx="1149216" cy="1"/>
          </a:xfrm>
          <a:prstGeom prst="line">
            <a:avLst/>
          </a:prstGeom>
          <a:ln w="25400">
            <a:solidFill>
              <a:srgbClr val="000000"/>
            </a:solidFill>
            <a:miter lim="400000"/>
          </a:ln>
        </p:spPr>
        <p:txBody>
          <a:bodyPr lIns="35719" tIns="35719" rIns="35719" bIns="35719" anchor="ctr"/>
          <a:lstStyle/>
          <a:p>
            <a:pPr>
              <a:defRPr sz="2400"/>
            </a:pPr>
            <a:endParaRPr sz="1687"/>
          </a:p>
        </p:txBody>
      </p:sp>
      <p:sp>
        <p:nvSpPr>
          <p:cNvPr id="20" name="Shape 20"/>
          <p:cNvSpPr>
            <a:spLocks noGrp="1"/>
          </p:cNvSpPr>
          <p:nvPr>
            <p:ph type="sldNum" sz="quarter" idx="2"/>
          </p:nvPr>
        </p:nvSpPr>
        <p:spPr>
          <a:xfrm>
            <a:off x="11429904" y="6386959"/>
            <a:ext cx="317395" cy="297389"/>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97901214-9FE1-4958-A541-BFDEF6951CE4}" type="slidenum">
              <a:rPr lang="en-US" smtClean="0"/>
              <a:t>‹N°›</a:t>
            </a:fld>
            <a:endParaRPr lang="en-US"/>
          </a:p>
        </p:txBody>
      </p:sp>
    </p:spTree>
    <p:extLst>
      <p:ext uri="{BB962C8B-B14F-4D97-AF65-F5344CB8AC3E}">
        <p14:creationId xmlns:p14="http://schemas.microsoft.com/office/powerpoint/2010/main" val="16370849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pic>
        <p:nvPicPr>
          <p:cNvPr id="27" name="pasted-image.tiff"/>
          <p:cNvPicPr>
            <a:picLocks noChangeAspect="1"/>
          </p:cNvPicPr>
          <p:nvPr/>
        </p:nvPicPr>
        <p:blipFill>
          <a:blip r:embed="rId2"/>
          <a:srcRect t="82672"/>
          <a:stretch>
            <a:fillRect/>
          </a:stretch>
        </p:blipFill>
        <p:spPr>
          <a:xfrm rot="16200000">
            <a:off x="8507407" y="3173251"/>
            <a:ext cx="6857746" cy="511753"/>
          </a:xfrm>
          <a:prstGeom prst="rect">
            <a:avLst/>
          </a:prstGeom>
          <a:ln w="12700">
            <a:miter lim="400000"/>
          </a:ln>
        </p:spPr>
      </p:pic>
      <p:sp>
        <p:nvSpPr>
          <p:cNvPr id="28" name="Shape 28"/>
          <p:cNvSpPr>
            <a:spLocks noGrp="1"/>
          </p:cNvSpPr>
          <p:nvPr>
            <p:ph type="title"/>
          </p:nvPr>
        </p:nvSpPr>
        <p:spPr>
          <a:xfrm>
            <a:off x="1190625" y="2268141"/>
            <a:ext cx="9810750" cy="2321719"/>
          </a:xfrm>
          <a:prstGeom prst="rect">
            <a:avLst/>
          </a:prstGeom>
        </p:spPr>
        <p:txBody>
          <a:bodyPr/>
          <a:lstStyle>
            <a:lvl1pPr algn="ctr"/>
          </a:lstStyle>
          <a:p>
            <a:r>
              <a:rPr lang="en-US"/>
              <a:t>Click to edit Master title style</a:t>
            </a:r>
            <a:endParaRPr/>
          </a:p>
        </p:txBody>
      </p:sp>
      <p:sp>
        <p:nvSpPr>
          <p:cNvPr id="29" name="Shape 29"/>
          <p:cNvSpPr>
            <a:spLocks noGrp="1"/>
          </p:cNvSpPr>
          <p:nvPr>
            <p:ph type="sldNum" sz="quarter" idx="2"/>
          </p:nvPr>
        </p:nvSpPr>
        <p:spPr>
          <a:prstGeom prst="rect">
            <a:avLst/>
          </a:prstGeom>
        </p:spPr>
        <p:txBody>
          <a:bodyPr/>
          <a:lstStyle/>
          <a:p>
            <a:fld id="{97901214-9FE1-4958-A541-BFDEF6951CE4}" type="slidenum">
              <a:rPr lang="en-US" smtClean="0"/>
              <a:t>‹N°›</a:t>
            </a:fld>
            <a:endParaRPr lang="en-US"/>
          </a:p>
        </p:txBody>
      </p:sp>
      <p:pic>
        <p:nvPicPr>
          <p:cNvPr id="30" name="uliege_faculte_sciencesappliquees_logo_cmjn_pos.jpg"/>
          <p:cNvPicPr>
            <a:picLocks noChangeAspect="1"/>
          </p:cNvPicPr>
          <p:nvPr/>
        </p:nvPicPr>
        <p:blipFill>
          <a:blip r:embed="rId3"/>
          <a:stretch>
            <a:fillRect/>
          </a:stretch>
        </p:blipFill>
        <p:spPr>
          <a:xfrm>
            <a:off x="201696" y="6048479"/>
            <a:ext cx="3060617" cy="606371"/>
          </a:xfrm>
          <a:prstGeom prst="rect">
            <a:avLst/>
          </a:prstGeom>
          <a:ln w="12700">
            <a:miter lim="400000"/>
          </a:ln>
        </p:spPr>
      </p:pic>
    </p:spTree>
    <p:extLst>
      <p:ext uri="{BB962C8B-B14F-4D97-AF65-F5344CB8AC3E}">
        <p14:creationId xmlns:p14="http://schemas.microsoft.com/office/powerpoint/2010/main" val="35270276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r>
              <a:rPr lang="en-US"/>
              <a:t>Click to edit Master title style</a:t>
            </a:r>
            <a:endParaRPr/>
          </a:p>
        </p:txBody>
      </p:sp>
      <p:sp>
        <p:nvSpPr>
          <p:cNvPr id="38" name="Shape 38"/>
          <p:cNvSpPr>
            <a:spLocks noGrp="1"/>
          </p:cNvSpPr>
          <p:nvPr>
            <p:ph type="body" idx="1"/>
          </p:nvPr>
        </p:nvSpPr>
        <p:spPr>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9" name="Shape 39"/>
          <p:cNvSpPr>
            <a:spLocks noGrp="1"/>
          </p:cNvSpPr>
          <p:nvPr>
            <p:ph type="sldNum" sz="quarter" idx="2"/>
          </p:nvPr>
        </p:nvSpPr>
        <p:spPr>
          <a:prstGeom prst="rect">
            <a:avLst/>
          </a:prstGeom>
        </p:spPr>
        <p:txBody>
          <a:bodyPr/>
          <a:lstStyle/>
          <a:p>
            <a:fld id="{97901214-9FE1-4958-A541-BFDEF6951CE4}" type="slidenum">
              <a:rPr lang="en-US" smtClean="0"/>
              <a:t>‹N°›</a:t>
            </a:fld>
            <a:endParaRPr lang="en-US"/>
          </a:p>
        </p:txBody>
      </p:sp>
    </p:spTree>
    <p:extLst>
      <p:ext uri="{BB962C8B-B14F-4D97-AF65-F5344CB8AC3E}">
        <p14:creationId xmlns:p14="http://schemas.microsoft.com/office/powerpoint/2010/main" val="22478902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46" name="Shape 46"/>
          <p:cNvSpPr>
            <a:spLocks noGrp="1"/>
          </p:cNvSpPr>
          <p:nvPr>
            <p:ph type="body" sz="quarter" idx="13"/>
          </p:nvPr>
        </p:nvSpPr>
        <p:spPr>
          <a:xfrm>
            <a:off x="1190625" y="4473773"/>
            <a:ext cx="9810750" cy="375047"/>
          </a:xfrm>
          <a:prstGeom prst="rect">
            <a:avLst/>
          </a:prstGeom>
        </p:spPr>
        <p:txBody>
          <a:bodyPr anchor="t">
            <a:spAutoFit/>
          </a:bodyPr>
          <a:lstStyle>
            <a:lvl1pPr marL="0" indent="0" algn="ctr">
              <a:spcBef>
                <a:spcPts val="0"/>
              </a:spcBef>
              <a:buSzTx/>
              <a:buNone/>
              <a:defRPr sz="1687">
                <a:latin typeface="Lucida Handwriting"/>
                <a:ea typeface="Lucida Handwriting"/>
                <a:cs typeface="Lucida Handwriting"/>
                <a:sym typeface="Lucida Handwriting"/>
              </a:defRPr>
            </a:lvl1pPr>
          </a:lstStyle>
          <a:p>
            <a:pPr lvl="0"/>
            <a:r>
              <a:rPr lang="en-US"/>
              <a:t>Edit Master text styles</a:t>
            </a:r>
          </a:p>
        </p:txBody>
      </p:sp>
      <p:sp>
        <p:nvSpPr>
          <p:cNvPr id="47" name="Shape 47"/>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pPr lvl="0"/>
            <a:r>
              <a:rPr lang="en-US"/>
              <a:t>Edit Master text styles</a:t>
            </a:r>
          </a:p>
        </p:txBody>
      </p:sp>
      <p:sp>
        <p:nvSpPr>
          <p:cNvPr id="48" name="Shape 48"/>
          <p:cNvSpPr>
            <a:spLocks noGrp="1"/>
          </p:cNvSpPr>
          <p:nvPr>
            <p:ph type="sldNum" sz="quarter" idx="2"/>
          </p:nvPr>
        </p:nvSpPr>
        <p:spPr>
          <a:xfrm>
            <a:off x="5917310" y="6505277"/>
            <a:ext cx="317395" cy="297389"/>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97901214-9FE1-4958-A541-BFDEF6951CE4}" type="slidenum">
              <a:rPr lang="en-US" smtClean="0"/>
              <a:t>‹N°›</a:t>
            </a:fld>
            <a:endParaRPr lang="en-US"/>
          </a:p>
        </p:txBody>
      </p:sp>
      <p:pic>
        <p:nvPicPr>
          <p:cNvPr id="49" name="uliege_faculte_sciencesappliquees_logo_cmjn_pos.jpg"/>
          <p:cNvPicPr>
            <a:picLocks noChangeAspect="1"/>
          </p:cNvPicPr>
          <p:nvPr/>
        </p:nvPicPr>
        <p:blipFill>
          <a:blip r:embed="rId2"/>
          <a:stretch>
            <a:fillRect/>
          </a:stretch>
        </p:blipFill>
        <p:spPr>
          <a:xfrm>
            <a:off x="201696" y="6048479"/>
            <a:ext cx="3060617" cy="606371"/>
          </a:xfrm>
          <a:prstGeom prst="rect">
            <a:avLst/>
          </a:prstGeom>
          <a:ln w="12700">
            <a:miter lim="400000"/>
          </a:ln>
        </p:spPr>
      </p:pic>
    </p:spTree>
    <p:extLst>
      <p:ext uri="{BB962C8B-B14F-4D97-AF65-F5344CB8AC3E}">
        <p14:creationId xmlns:p14="http://schemas.microsoft.com/office/powerpoint/2010/main" val="406197933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56" name="Shape 56"/>
          <p:cNvSpPr>
            <a:spLocks noGrp="1"/>
          </p:cNvSpPr>
          <p:nvPr>
            <p:ph type="pic" idx="13"/>
          </p:nvPr>
        </p:nvSpPr>
        <p:spPr>
          <a:xfrm>
            <a:off x="0" y="0"/>
            <a:ext cx="12192000" cy="6858000"/>
          </a:xfrm>
          <a:prstGeom prst="rect">
            <a:avLst/>
          </a:prstGeom>
        </p:spPr>
        <p:txBody>
          <a:bodyPr lIns="91439" tIns="45719" rIns="91439" bIns="45719" anchor="t">
            <a:noAutofit/>
          </a:bodyPr>
          <a:lstStyle/>
          <a:p>
            <a:r>
              <a:rPr lang="en-US"/>
              <a:t>Click icon to add picture</a:t>
            </a:r>
            <a:endParaRPr/>
          </a:p>
        </p:txBody>
      </p:sp>
      <p:sp>
        <p:nvSpPr>
          <p:cNvPr id="57" name="Shape 57"/>
          <p:cNvSpPr>
            <a:spLocks noGrp="1"/>
          </p:cNvSpPr>
          <p:nvPr>
            <p:ph type="sldNum" sz="quarter" idx="2"/>
          </p:nvPr>
        </p:nvSpPr>
        <p:spPr>
          <a:xfrm>
            <a:off x="5917310" y="6505277"/>
            <a:ext cx="317395" cy="297389"/>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97901214-9FE1-4958-A541-BFDEF6951CE4}" type="slidenum">
              <a:rPr lang="en-US" smtClean="0"/>
              <a:t>‹N°›</a:t>
            </a:fld>
            <a:endParaRPr lang="en-US"/>
          </a:p>
        </p:txBody>
      </p:sp>
    </p:spTree>
    <p:extLst>
      <p:ext uri="{BB962C8B-B14F-4D97-AF65-F5344CB8AC3E}">
        <p14:creationId xmlns:p14="http://schemas.microsoft.com/office/powerpoint/2010/main" val="192184901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07CA6B-AAB0-4702-861C-C14C125F40C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BC7D86A6-CA27-45D9-A3A7-FFE88EBB0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B91A4476-63CD-41A8-B836-B5A15076AA6F}"/>
              </a:ext>
            </a:extLst>
          </p:cNvPr>
          <p:cNvSpPr>
            <a:spLocks noGrp="1"/>
          </p:cNvSpPr>
          <p:nvPr>
            <p:ph type="dt" sz="half" idx="10"/>
          </p:nvPr>
        </p:nvSpPr>
        <p:spPr/>
        <p:txBody>
          <a:bodyPr/>
          <a:lstStyle/>
          <a:p>
            <a:fld id="{AEF93C1C-F944-4387-A8B2-2B9FC1BC9641}" type="datetimeFigureOut">
              <a:rPr lang="en-US" smtClean="0"/>
              <a:t>3/23/2022</a:t>
            </a:fld>
            <a:endParaRPr lang="en-US"/>
          </a:p>
        </p:txBody>
      </p:sp>
      <p:sp>
        <p:nvSpPr>
          <p:cNvPr id="5" name="Espace réservé du pied de page 4">
            <a:extLst>
              <a:ext uri="{FF2B5EF4-FFF2-40B4-BE49-F238E27FC236}">
                <a16:creationId xmlns:a16="http://schemas.microsoft.com/office/drawing/2014/main" id="{5F2BA53C-FA4C-4FCF-B32A-4D5DF22BB27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FC197DD-F9CB-40FD-8044-E5C03EB04CA8}"/>
              </a:ext>
            </a:extLst>
          </p:cNvPr>
          <p:cNvSpPr>
            <a:spLocks noGrp="1"/>
          </p:cNvSpPr>
          <p:nvPr>
            <p:ph type="sldNum" sz="quarter" idx="12"/>
          </p:nvPr>
        </p:nvSpPr>
        <p:spPr/>
        <p:txBody>
          <a:bodyPr/>
          <a:lstStyle/>
          <a:p>
            <a:fld id="{97901214-9FE1-4958-A541-BFDEF6951CE4}" type="slidenum">
              <a:rPr lang="en-US" smtClean="0"/>
              <a:t>‹N°›</a:t>
            </a:fld>
            <a:endParaRPr lang="en-US"/>
          </a:p>
        </p:txBody>
      </p:sp>
    </p:spTree>
    <p:extLst>
      <p:ext uri="{BB962C8B-B14F-4D97-AF65-F5344CB8AC3E}">
        <p14:creationId xmlns:p14="http://schemas.microsoft.com/office/powerpoint/2010/main" val="407521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20841E-4CD5-4D28-B0F6-C37ABBE74F09}"/>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AD51F20B-0A3C-417D-8410-637D51D1764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7A365527-B71D-42D6-B50F-FACB54E6CFD8}"/>
              </a:ext>
            </a:extLst>
          </p:cNvPr>
          <p:cNvSpPr>
            <a:spLocks noGrp="1"/>
          </p:cNvSpPr>
          <p:nvPr>
            <p:ph type="dt" sz="half" idx="10"/>
          </p:nvPr>
        </p:nvSpPr>
        <p:spPr/>
        <p:txBody>
          <a:bodyPr/>
          <a:lstStyle/>
          <a:p>
            <a:fld id="{AEF93C1C-F944-4387-A8B2-2B9FC1BC9641}" type="datetimeFigureOut">
              <a:rPr lang="en-US" smtClean="0"/>
              <a:t>3/23/2022</a:t>
            </a:fld>
            <a:endParaRPr lang="en-US"/>
          </a:p>
        </p:txBody>
      </p:sp>
      <p:sp>
        <p:nvSpPr>
          <p:cNvPr id="5" name="Espace réservé du pied de page 4">
            <a:extLst>
              <a:ext uri="{FF2B5EF4-FFF2-40B4-BE49-F238E27FC236}">
                <a16:creationId xmlns:a16="http://schemas.microsoft.com/office/drawing/2014/main" id="{EA1B8B25-61C6-477E-9466-A0D761961FD9}"/>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18F6B49-147B-46FE-B96B-55BCC65C88C4}"/>
              </a:ext>
            </a:extLst>
          </p:cNvPr>
          <p:cNvSpPr>
            <a:spLocks noGrp="1"/>
          </p:cNvSpPr>
          <p:nvPr>
            <p:ph type="sldNum" sz="quarter" idx="12"/>
          </p:nvPr>
        </p:nvSpPr>
        <p:spPr/>
        <p:txBody>
          <a:bodyPr/>
          <a:lstStyle/>
          <a:p>
            <a:fld id="{97901214-9FE1-4958-A541-BFDEF6951CE4}" type="slidenum">
              <a:rPr lang="en-US" smtClean="0"/>
              <a:t>‹N°›</a:t>
            </a:fld>
            <a:endParaRPr lang="en-US"/>
          </a:p>
        </p:txBody>
      </p:sp>
    </p:spTree>
    <p:extLst>
      <p:ext uri="{BB962C8B-B14F-4D97-AF65-F5344CB8AC3E}">
        <p14:creationId xmlns:p14="http://schemas.microsoft.com/office/powerpoint/2010/main" val="1754358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image" Target="../media/image2.t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asted-image.tiff"/>
          <p:cNvPicPr>
            <a:picLocks noChangeAspect="1"/>
          </p:cNvPicPr>
          <p:nvPr/>
        </p:nvPicPr>
        <p:blipFill>
          <a:blip r:embed="rId9"/>
          <a:srcRect t="82672"/>
          <a:stretch>
            <a:fillRect/>
          </a:stretch>
        </p:blipFill>
        <p:spPr>
          <a:xfrm rot="16200000">
            <a:off x="8507407" y="3173251"/>
            <a:ext cx="6857746" cy="511753"/>
          </a:xfrm>
          <a:prstGeom prst="rect">
            <a:avLst/>
          </a:prstGeom>
          <a:ln w="12700">
            <a:miter lim="400000"/>
          </a:ln>
        </p:spPr>
      </p:pic>
      <p:sp>
        <p:nvSpPr>
          <p:cNvPr id="3" name="Shape 3"/>
          <p:cNvSpPr>
            <a:spLocks noGrp="1"/>
          </p:cNvSpPr>
          <p:nvPr>
            <p:ph type="title"/>
          </p:nvPr>
        </p:nvSpPr>
        <p:spPr>
          <a:xfrm>
            <a:off x="892969" y="312539"/>
            <a:ext cx="10406063" cy="89276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Shape 4"/>
          <p:cNvSpPr>
            <a:spLocks noGrp="1"/>
          </p:cNvSpPr>
          <p:nvPr>
            <p:ph type="body" idx="1"/>
          </p:nvPr>
        </p:nvSpPr>
        <p:spPr>
          <a:xfrm>
            <a:off x="892969" y="1297211"/>
            <a:ext cx="10406063" cy="48244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2pPr>
              <a:buSzPct val="50000"/>
              <a:buChar char="✦"/>
            </a:lvl2pPr>
            <a:lvl3pPr>
              <a:buSzPct val="100000"/>
              <a:buChar char="-"/>
            </a:lvl3p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1748103" y="6387099"/>
            <a:ext cx="298159" cy="297389"/>
          </a:xfrm>
          <a:prstGeom prst="rect">
            <a:avLst/>
          </a:prstGeom>
          <a:ln w="12700">
            <a:miter lim="400000"/>
          </a:ln>
        </p:spPr>
        <p:txBody>
          <a:bodyPr wrap="none" lIns="50800" tIns="50800" rIns="50800" bIns="50800">
            <a:spAutoFit/>
          </a:bodyPr>
          <a:lstStyle>
            <a:lvl1pPr>
              <a:defRPr sz="1266" b="1">
                <a:solidFill>
                  <a:srgbClr val="FFFFFF"/>
                </a:solidFill>
                <a:latin typeface="+mn-lt"/>
                <a:ea typeface="+mn-ea"/>
                <a:cs typeface="+mn-cs"/>
                <a:sym typeface="Eurostile"/>
              </a:defRPr>
            </a:lvl1pPr>
          </a:lstStyle>
          <a:p>
            <a:fld id="{97901214-9FE1-4958-A541-BFDEF6951CE4}" type="slidenum">
              <a:rPr lang="en-US" smtClean="0"/>
              <a:t>‹N°›</a:t>
            </a:fld>
            <a:endParaRPr lang="en-US"/>
          </a:p>
        </p:txBody>
      </p:sp>
      <p:pic>
        <p:nvPicPr>
          <p:cNvPr id="6" name="uliege_faculte_sciencesappliquees_logo_cmjn_pos.jpg"/>
          <p:cNvPicPr>
            <a:picLocks noChangeAspect="1"/>
          </p:cNvPicPr>
          <p:nvPr/>
        </p:nvPicPr>
        <p:blipFill>
          <a:blip r:embed="rId10"/>
          <a:stretch>
            <a:fillRect/>
          </a:stretch>
        </p:blipFill>
        <p:spPr>
          <a:xfrm>
            <a:off x="201696" y="6048479"/>
            <a:ext cx="3060617" cy="606371"/>
          </a:xfrm>
          <a:prstGeom prst="rect">
            <a:avLst/>
          </a:prstGeom>
          <a:ln w="12700">
            <a:miter lim="400000"/>
          </a:ln>
        </p:spPr>
      </p:pic>
    </p:spTree>
    <p:extLst>
      <p:ext uri="{BB962C8B-B14F-4D97-AF65-F5344CB8AC3E}">
        <p14:creationId xmlns:p14="http://schemas.microsoft.com/office/powerpoint/2010/main" val="1378752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spd="med"/>
  <p:txStyles>
    <p:titleStyle>
      <a:lvl1pPr marL="0" marR="0" indent="0"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1pPr>
      <a:lvl2pPr marL="0" marR="0" indent="160729"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2pPr>
      <a:lvl3pPr marL="0" marR="0" indent="321457"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3pPr>
      <a:lvl4pPr marL="0" marR="0" indent="482186"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4pPr>
      <a:lvl5pPr marL="0" marR="0" indent="642915"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5pPr>
      <a:lvl6pPr marL="0" marR="0" indent="803643"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6pPr>
      <a:lvl7pPr marL="0" marR="0" indent="964372"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7pPr>
      <a:lvl8pPr marL="0" marR="0" indent="1125101"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8pPr>
      <a:lvl9pPr marL="0" marR="0" indent="1285829" algn="l" defTabSz="410751" eaLnBrk="1" latinLnBrk="0" hangingPunct="1">
        <a:lnSpc>
          <a:spcPct val="100000"/>
        </a:lnSpc>
        <a:spcBef>
          <a:spcPts val="0"/>
        </a:spcBef>
        <a:spcAft>
          <a:spcPts val="0"/>
        </a:spcAft>
        <a:buClrTx/>
        <a:buSzTx/>
        <a:buFontTx/>
        <a:buNone/>
        <a:tabLst/>
        <a:defRPr sz="4219" b="0" i="0" u="none" strike="noStrike" cap="none" spc="0" baseline="0">
          <a:ln>
            <a:noFill/>
          </a:ln>
          <a:solidFill>
            <a:srgbClr val="000000"/>
          </a:solidFill>
          <a:uFillTx/>
          <a:latin typeface="+mn-lt"/>
          <a:ea typeface="+mn-ea"/>
          <a:cs typeface="+mn-cs"/>
          <a:sym typeface="Eurostile"/>
        </a:defRPr>
      </a:lvl9pPr>
    </p:titleStyle>
    <p:bodyStyle>
      <a:lvl1pPr marL="312528"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1pPr>
      <a:lvl2pPr marL="625056"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2pPr>
      <a:lvl3pPr marL="937584"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3pPr>
      <a:lvl4pPr marL="1250112"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4pPr>
      <a:lvl5pPr marL="1562640"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5pPr>
      <a:lvl6pPr marL="1875168"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6pPr>
      <a:lvl7pPr marL="2187696"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7pPr>
      <a:lvl8pPr marL="2500224"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8pPr>
      <a:lvl9pPr marL="2812752" marR="0" indent="-312528" algn="l" defTabSz="410751" eaLnBrk="1" latinLnBrk="0" hangingPunct="1">
        <a:lnSpc>
          <a:spcPct val="100000"/>
        </a:lnSpc>
        <a:spcBef>
          <a:spcPts val="2109"/>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Eurostile"/>
        </a:defRPr>
      </a:lvl9pPr>
    </p:bodyStyle>
    <p:otherStyle>
      <a:lvl1pPr marL="0" marR="0" indent="0"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1pPr>
      <a:lvl2pPr marL="0" marR="0" indent="160729"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2pPr>
      <a:lvl3pPr marL="0" marR="0" indent="321457"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3pPr>
      <a:lvl4pPr marL="0" marR="0" indent="482186"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4pPr>
      <a:lvl5pPr marL="0" marR="0" indent="642915"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5pPr>
      <a:lvl6pPr marL="0" marR="0" indent="803643"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6pPr>
      <a:lvl7pPr marL="0" marR="0" indent="964372"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7pPr>
      <a:lvl8pPr marL="0" marR="0" indent="1125101"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8pPr>
      <a:lvl9pPr marL="0" marR="0" indent="1285829" algn="ctr" defTabSz="410751" eaLnBrk="1" latinLnBrk="0" hangingPunct="1">
        <a:lnSpc>
          <a:spcPct val="100000"/>
        </a:lnSpc>
        <a:spcBef>
          <a:spcPts val="0"/>
        </a:spcBef>
        <a:spcAft>
          <a:spcPts val="0"/>
        </a:spcAft>
        <a:buClrTx/>
        <a:buSzTx/>
        <a:buFontTx/>
        <a:buNone/>
        <a:tabLst/>
        <a:defRPr sz="1266" b="1" i="0" u="none" strike="noStrike" cap="none" spc="0" baseline="0">
          <a:ln>
            <a:noFill/>
          </a:ln>
          <a:solidFill>
            <a:schemeClr val="tx1"/>
          </a:solidFill>
          <a:uFillTx/>
          <a:latin typeface="+mn-lt"/>
          <a:ea typeface="+mn-ea"/>
          <a:cs typeface="+mn-cs"/>
          <a:sym typeface="Eurostil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louppe/info8010-deep-learnin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people.montefiore.uliege.be/lwh/AIA/" TargetMode="External"/><Relationship Id="rId2" Type="http://schemas.openxmlformats.org/officeDocument/2006/relationships/hyperlink" Target="https://orbi.uliege.be/handle/2268/82167"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9CC8-C3FF-4541-9D40-AB5CC6CF0DA8}"/>
              </a:ext>
            </a:extLst>
          </p:cNvPr>
          <p:cNvSpPr>
            <a:spLocks noGrp="1"/>
          </p:cNvSpPr>
          <p:nvPr>
            <p:ph type="ctrTitle"/>
          </p:nvPr>
        </p:nvSpPr>
        <p:spPr/>
        <p:txBody>
          <a:bodyPr>
            <a:normAutofit/>
          </a:bodyPr>
          <a:lstStyle/>
          <a:p>
            <a:r>
              <a:rPr lang="fr-BE" sz="4800" dirty="0"/>
              <a:t>Introduction to Machine Learning</a:t>
            </a:r>
            <a:endParaRPr lang="en-US" sz="4800"/>
          </a:p>
        </p:txBody>
      </p:sp>
      <p:sp>
        <p:nvSpPr>
          <p:cNvPr id="3" name="Subtitle 2">
            <a:extLst>
              <a:ext uri="{FF2B5EF4-FFF2-40B4-BE49-F238E27FC236}">
                <a16:creationId xmlns:a16="http://schemas.microsoft.com/office/drawing/2014/main" id="{A85599F8-9A1D-CC4C-A734-AEA6B4A0A2D0}"/>
              </a:ext>
            </a:extLst>
          </p:cNvPr>
          <p:cNvSpPr>
            <a:spLocks noGrp="1"/>
          </p:cNvSpPr>
          <p:nvPr>
            <p:ph type="subTitle" idx="1"/>
          </p:nvPr>
        </p:nvSpPr>
        <p:spPr/>
        <p:txBody>
          <a:bodyPr>
            <a:normAutofit lnSpcReduction="10000"/>
          </a:bodyPr>
          <a:lstStyle/>
          <a:p>
            <a:r>
              <a:rPr lang="en-US"/>
              <a:t>DENSYS school</a:t>
            </a:r>
          </a:p>
          <a:p>
            <a:r>
              <a:rPr lang="en-US"/>
              <a:t>June 2021</a:t>
            </a:r>
          </a:p>
          <a:p>
            <a:r>
              <a:rPr lang="en-US"/>
              <a:t>Selim El Mekki, Bertrand Cornélusse</a:t>
            </a:r>
          </a:p>
        </p:txBody>
      </p:sp>
    </p:spTree>
    <p:extLst>
      <p:ext uri="{BB962C8B-B14F-4D97-AF65-F5344CB8AC3E}">
        <p14:creationId xmlns:p14="http://schemas.microsoft.com/office/powerpoint/2010/main" val="71207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655AC-917B-42D7-A260-8D280B8C56CD}"/>
              </a:ext>
            </a:extLst>
          </p:cNvPr>
          <p:cNvSpPr>
            <a:spLocks noGrp="1"/>
          </p:cNvSpPr>
          <p:nvPr>
            <p:ph type="ctrTitle"/>
          </p:nvPr>
        </p:nvSpPr>
        <p:spPr/>
        <p:txBody>
          <a:bodyPr>
            <a:normAutofit/>
          </a:bodyPr>
          <a:lstStyle/>
          <a:p>
            <a:r>
              <a:rPr lang="fr-BE" dirty="0" err="1"/>
              <a:t>Supervised</a:t>
            </a:r>
            <a:r>
              <a:rPr lang="fr-BE" dirty="0"/>
              <a:t> Learning</a:t>
            </a:r>
            <a:endParaRPr lang="en-US" dirty="0"/>
          </a:p>
        </p:txBody>
      </p:sp>
    </p:spTree>
    <p:extLst>
      <p:ext uri="{BB962C8B-B14F-4D97-AF65-F5344CB8AC3E}">
        <p14:creationId xmlns:p14="http://schemas.microsoft.com/office/powerpoint/2010/main" val="362241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70A8-815F-F743-A024-02EC1915AC39}"/>
              </a:ext>
            </a:extLst>
          </p:cNvPr>
          <p:cNvSpPr>
            <a:spLocks noGrp="1"/>
          </p:cNvSpPr>
          <p:nvPr>
            <p:ph type="title"/>
          </p:nvPr>
        </p:nvSpPr>
        <p:spPr/>
        <p:txBody>
          <a:bodyPr/>
          <a:lstStyle/>
          <a:p>
            <a:r>
              <a:rPr lang="en-US"/>
              <a:t>Supervised learning (SL)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2FA6E0-CD24-104F-A6F9-472E2DF2A487}"/>
                  </a:ext>
                </a:extLst>
              </p:cNvPr>
              <p:cNvSpPr>
                <a:spLocks noGrp="1"/>
              </p:cNvSpPr>
              <p:nvPr>
                <p:ph idx="1"/>
              </p:nvPr>
            </p:nvSpPr>
            <p:spPr>
              <a:xfrm>
                <a:off x="892969" y="1297211"/>
                <a:ext cx="10406063" cy="4824439"/>
              </a:xfrm>
            </p:spPr>
            <p:txBody>
              <a:bodyPr/>
              <a:lstStyle/>
              <a:p>
                <a:r>
                  <a:rPr lang="en-US"/>
                  <a:t>In the SL paradigm, the data is organized as a set of N objects described by their input features and their output label, </a:t>
                </a:r>
              </a:p>
              <a:p>
                <a:endParaRPr lang="en-US"/>
              </a:p>
              <a:p>
                <a:r>
                  <a:rPr lang="en-US"/>
                  <a:t>The features </a:t>
                </a:r>
                <a14:m>
                  <m:oMath xmlns:m="http://schemas.openxmlformats.org/officeDocument/2006/math">
                    <m:sSub>
                      <m:sSubPr>
                        <m:ctrlPr>
                          <a:rPr lang="nl-BE" b="0" i="1">
                            <a:latin typeface="Cambria Math" panose="02040503050406030204" pitchFamily="18" charset="0"/>
                          </a:rPr>
                        </m:ctrlPr>
                      </m:sSubPr>
                      <m:e>
                        <m:r>
                          <a:rPr lang="nl-BE" b="0" i="1">
                            <a:latin typeface="Cambria Math" panose="02040503050406030204" pitchFamily="18" charset="0"/>
                          </a:rPr>
                          <m:t>𝑥</m:t>
                        </m:r>
                      </m:e>
                      <m:sub>
                        <m:r>
                          <a:rPr lang="nl-BE" b="0" i="1">
                            <a:latin typeface="Cambria Math" panose="02040503050406030204" pitchFamily="18" charset="0"/>
                          </a:rPr>
                          <m:t>𝑖</m:t>
                        </m:r>
                      </m:sub>
                    </m:sSub>
                    <m:r>
                      <a:rPr lang="nl-BE" b="0" i="1">
                        <a:latin typeface="Cambria Math" panose="02040503050406030204" pitchFamily="18" charset="0"/>
                      </a:rPr>
                      <m:t> </m:t>
                    </m:r>
                  </m:oMath>
                </a14:m>
                <a:r>
                  <a:rPr lang="en-US"/>
                  <a:t>are easily obtained by observation, while the output value </a:t>
                </a:r>
                <a14:m>
                  <m:oMath xmlns:m="http://schemas.openxmlformats.org/officeDocument/2006/math">
                    <m:sSub>
                      <m:sSubPr>
                        <m:ctrlPr>
                          <a:rPr lang="nl-BE" i="1">
                            <a:latin typeface="Cambria Math" panose="02040503050406030204" pitchFamily="18" charset="0"/>
                          </a:rPr>
                        </m:ctrlPr>
                      </m:sSubPr>
                      <m:e>
                        <m:r>
                          <a:rPr lang="nl-BE" b="0" i="1">
                            <a:latin typeface="Cambria Math" panose="02040503050406030204" pitchFamily="18" charset="0"/>
                          </a:rPr>
                          <m:t>𝑦</m:t>
                        </m:r>
                      </m:e>
                      <m:sub>
                        <m:r>
                          <a:rPr lang="nl-BE" i="1">
                            <a:latin typeface="Cambria Math" panose="02040503050406030204" pitchFamily="18" charset="0"/>
                          </a:rPr>
                          <m:t>𝑖</m:t>
                        </m:r>
                      </m:sub>
                    </m:sSub>
                  </m:oMath>
                </a14:m>
                <a:r>
                  <a:rPr lang="en-US"/>
                  <a:t> is provided by an expert, or is the result of a difficult observation and/or computation. </a:t>
                </a:r>
              </a:p>
            </p:txBody>
          </p:sp>
        </mc:Choice>
        <mc:Fallback xmlns="">
          <p:sp>
            <p:nvSpPr>
              <p:cNvPr id="3" name="Content Placeholder 2">
                <a:extLst>
                  <a:ext uri="{FF2B5EF4-FFF2-40B4-BE49-F238E27FC236}">
                    <a16:creationId xmlns:a16="http://schemas.microsoft.com/office/drawing/2014/main" id="{1B2FA6E0-CD24-104F-A6F9-472E2DF2A487}"/>
                  </a:ext>
                </a:extLst>
              </p:cNvPr>
              <p:cNvSpPr>
                <a:spLocks noGrp="1" noRot="1" noChangeAspect="1" noMove="1" noResize="1" noEditPoints="1" noAdjustHandles="1" noChangeArrowheads="1" noChangeShapeType="1" noTextEdit="1"/>
              </p:cNvSpPr>
              <p:nvPr>
                <p:ph idx="1"/>
              </p:nvPr>
            </p:nvSpPr>
            <p:spPr>
              <a:xfrm>
                <a:off x="892969" y="1297211"/>
                <a:ext cx="10406063" cy="4824439"/>
              </a:xfrm>
              <a:blipFill>
                <a:blip r:embed="rId2"/>
                <a:stretch>
                  <a:fillRect l="-73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0E2B999-F3A2-7044-81EC-F7F370F7CD68}"/>
              </a:ext>
            </a:extLst>
          </p:cNvPr>
          <p:cNvPicPr>
            <a:picLocks noChangeAspect="1"/>
          </p:cNvPicPr>
          <p:nvPr/>
        </p:nvPicPr>
        <p:blipFill>
          <a:blip r:embed="rId3"/>
          <a:stretch>
            <a:fillRect/>
          </a:stretch>
        </p:blipFill>
        <p:spPr>
          <a:xfrm>
            <a:off x="3540665" y="3163345"/>
            <a:ext cx="5432854" cy="674423"/>
          </a:xfrm>
          <a:prstGeom prst="rect">
            <a:avLst/>
          </a:prstGeom>
        </p:spPr>
      </p:pic>
    </p:spTree>
    <p:extLst>
      <p:ext uri="{BB962C8B-B14F-4D97-AF65-F5344CB8AC3E}">
        <p14:creationId xmlns:p14="http://schemas.microsoft.com/office/powerpoint/2010/main" val="3709740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C0BA-2583-8441-8E73-099832E1CE0D}"/>
              </a:ext>
            </a:extLst>
          </p:cNvPr>
          <p:cNvSpPr>
            <a:spLocks noGrp="1"/>
          </p:cNvSpPr>
          <p:nvPr>
            <p:ph type="title"/>
          </p:nvPr>
        </p:nvSpPr>
        <p:spPr/>
        <p:txBody>
          <a:bodyPr>
            <a:normAutofit/>
          </a:bodyPr>
          <a:lstStyle/>
          <a:p>
            <a:r>
              <a:rPr lang="en-US"/>
              <a:t>Mapping, loss function, expected loss</a:t>
            </a:r>
          </a:p>
        </p:txBody>
      </p:sp>
      <p:sp>
        <p:nvSpPr>
          <p:cNvPr id="3" name="Content Placeholder 2">
            <a:extLst>
              <a:ext uri="{FF2B5EF4-FFF2-40B4-BE49-F238E27FC236}">
                <a16:creationId xmlns:a16="http://schemas.microsoft.com/office/drawing/2014/main" id="{6B11CF22-4277-B940-A864-286D762198DA}"/>
              </a:ext>
            </a:extLst>
          </p:cNvPr>
          <p:cNvSpPr>
            <a:spLocks noGrp="1"/>
          </p:cNvSpPr>
          <p:nvPr>
            <p:ph idx="1"/>
          </p:nvPr>
        </p:nvSpPr>
        <p:spPr/>
        <p:txBody>
          <a:bodyPr/>
          <a:lstStyle/>
          <a:p>
            <a:pPr marL="0" indent="0">
              <a:buNone/>
            </a:pPr>
            <a:r>
              <a:rPr lang="en-US"/>
              <a:t>SL algorithms search for a </a:t>
            </a:r>
            <a:r>
              <a:rPr lang="en-US" b="1"/>
              <a:t>mapping</a:t>
            </a:r>
            <a:r>
              <a:rPr lang="en-US"/>
              <a:t>                        between the feature space and the output space that generalizes well to elements for which the output value has not been observed. </a:t>
            </a:r>
          </a:p>
          <a:p>
            <a:pPr marL="0" indent="0">
              <a:buNone/>
            </a:pPr>
            <a:r>
              <a:rPr lang="en-US"/>
              <a:t>To this end, we define a </a:t>
            </a:r>
            <a:r>
              <a:rPr lang="en-US" b="1"/>
              <a:t>loss function </a:t>
            </a:r>
          </a:p>
          <a:p>
            <a:endParaRPr lang="en-US"/>
          </a:p>
          <a:p>
            <a:pPr marL="0" indent="0">
              <a:buNone/>
            </a:pPr>
            <a:r>
              <a:rPr lang="en-US"/>
              <a:t>and search for a mapping h which minimizes the </a:t>
            </a:r>
            <a:r>
              <a:rPr lang="en-US" b="1" i="1"/>
              <a:t>expected loss </a:t>
            </a:r>
            <a:endParaRPr lang="en-US" b="1"/>
          </a:p>
          <a:p>
            <a:pPr marL="0" indent="0">
              <a:buNone/>
            </a:pPr>
            <a:endParaRPr lang="en-US"/>
          </a:p>
        </p:txBody>
      </p:sp>
      <p:pic>
        <p:nvPicPr>
          <p:cNvPr id="5" name="Picture 4">
            <a:extLst>
              <a:ext uri="{FF2B5EF4-FFF2-40B4-BE49-F238E27FC236}">
                <a16:creationId xmlns:a16="http://schemas.microsoft.com/office/drawing/2014/main" id="{3F278AA6-C55C-604C-A61F-9618797AD40E}"/>
              </a:ext>
            </a:extLst>
          </p:cNvPr>
          <p:cNvPicPr>
            <a:picLocks noChangeAspect="1"/>
          </p:cNvPicPr>
          <p:nvPr/>
        </p:nvPicPr>
        <p:blipFill>
          <a:blip r:embed="rId2"/>
          <a:stretch>
            <a:fillRect/>
          </a:stretch>
        </p:blipFill>
        <p:spPr>
          <a:xfrm>
            <a:off x="4583749" y="1971212"/>
            <a:ext cx="1546387" cy="623981"/>
          </a:xfrm>
          <a:prstGeom prst="rect">
            <a:avLst/>
          </a:prstGeom>
        </p:spPr>
      </p:pic>
      <p:pic>
        <p:nvPicPr>
          <p:cNvPr id="6" name="Picture 5">
            <a:extLst>
              <a:ext uri="{FF2B5EF4-FFF2-40B4-BE49-F238E27FC236}">
                <a16:creationId xmlns:a16="http://schemas.microsoft.com/office/drawing/2014/main" id="{976810F6-1A01-3148-B933-3BEBB7504459}"/>
              </a:ext>
            </a:extLst>
          </p:cNvPr>
          <p:cNvPicPr>
            <a:picLocks noChangeAspect="1"/>
          </p:cNvPicPr>
          <p:nvPr/>
        </p:nvPicPr>
        <p:blipFill>
          <a:blip r:embed="rId3"/>
          <a:stretch>
            <a:fillRect/>
          </a:stretch>
        </p:blipFill>
        <p:spPr>
          <a:xfrm>
            <a:off x="4594962" y="3824528"/>
            <a:ext cx="2565254" cy="623981"/>
          </a:xfrm>
          <a:prstGeom prst="rect">
            <a:avLst/>
          </a:prstGeom>
        </p:spPr>
      </p:pic>
      <p:pic>
        <p:nvPicPr>
          <p:cNvPr id="12" name="Picture 11">
            <a:extLst>
              <a:ext uri="{FF2B5EF4-FFF2-40B4-BE49-F238E27FC236}">
                <a16:creationId xmlns:a16="http://schemas.microsoft.com/office/drawing/2014/main" id="{A2340641-BB3E-504B-BEF2-59F154C77D3A}"/>
              </a:ext>
            </a:extLst>
          </p:cNvPr>
          <p:cNvPicPr>
            <a:picLocks noChangeAspect="1"/>
          </p:cNvPicPr>
          <p:nvPr/>
        </p:nvPicPr>
        <p:blipFill>
          <a:blip r:embed="rId4"/>
          <a:stretch>
            <a:fillRect/>
          </a:stretch>
        </p:blipFill>
        <p:spPr>
          <a:xfrm>
            <a:off x="4239274" y="5114440"/>
            <a:ext cx="3254645" cy="852407"/>
          </a:xfrm>
          <a:prstGeom prst="rect">
            <a:avLst/>
          </a:prstGeom>
        </p:spPr>
      </p:pic>
    </p:spTree>
    <p:extLst>
      <p:ext uri="{BB962C8B-B14F-4D97-AF65-F5344CB8AC3E}">
        <p14:creationId xmlns:p14="http://schemas.microsoft.com/office/powerpoint/2010/main" val="176314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6D4822-E3F9-4532-B1E9-1F71246F75AF}"/>
              </a:ext>
            </a:extLst>
          </p:cNvPr>
          <p:cNvSpPr>
            <a:spLocks noGrp="1"/>
          </p:cNvSpPr>
          <p:nvPr>
            <p:ph type="title"/>
          </p:nvPr>
        </p:nvSpPr>
        <p:spPr>
          <a:xfrm>
            <a:off x="838199" y="216038"/>
            <a:ext cx="10515600" cy="1325563"/>
          </a:xfrm>
        </p:spPr>
        <p:txBody>
          <a:bodyPr/>
          <a:lstStyle/>
          <a:p>
            <a:r>
              <a:rPr lang="fr-BE" dirty="0"/>
              <a:t>Classification and </a:t>
            </a:r>
            <a:r>
              <a:rPr lang="fr-BE" dirty="0" err="1"/>
              <a:t>Regression</a:t>
            </a:r>
            <a:endParaRPr lang="en-US" dirty="0"/>
          </a:p>
        </p:txBody>
      </p:sp>
      <p:sp>
        <p:nvSpPr>
          <p:cNvPr id="3" name="Espace réservé du contenu 2">
            <a:extLst>
              <a:ext uri="{FF2B5EF4-FFF2-40B4-BE49-F238E27FC236}">
                <a16:creationId xmlns:a16="http://schemas.microsoft.com/office/drawing/2014/main" id="{EFC00998-49B5-4C21-A8AA-3D0848EB0C70}"/>
              </a:ext>
            </a:extLst>
          </p:cNvPr>
          <p:cNvSpPr>
            <a:spLocks noGrp="1"/>
          </p:cNvSpPr>
          <p:nvPr>
            <p:ph idx="1"/>
          </p:nvPr>
        </p:nvSpPr>
        <p:spPr>
          <a:xfrm>
            <a:off x="506896" y="1431236"/>
            <a:ext cx="7537174" cy="4412973"/>
          </a:xfrm>
        </p:spPr>
        <p:txBody>
          <a:bodyPr>
            <a:normAutofit lnSpcReduction="10000"/>
          </a:bodyPr>
          <a:lstStyle/>
          <a:p>
            <a:pPr marL="0" indent="0">
              <a:buNone/>
            </a:pPr>
            <a:r>
              <a:rPr lang="en-US" sz="2400" dirty="0"/>
              <a:t>Classification is the task of approximating a mapping function (h) from input variables (X) to </a:t>
            </a:r>
            <a:r>
              <a:rPr lang="en-US" sz="2400" u="sng" dirty="0"/>
              <a:t>discrete</a:t>
            </a:r>
            <a:r>
              <a:rPr lang="en-US" sz="2400" dirty="0"/>
              <a:t> output variables (y).</a:t>
            </a:r>
          </a:p>
          <a:p>
            <a:pPr marL="0" indent="0">
              <a:buNone/>
            </a:pPr>
            <a:r>
              <a:rPr lang="en-US" sz="2000" dirty="0"/>
              <a:t>Examples: Predict if an email is a spam or not, predict if a room is occupied or not</a:t>
            </a:r>
          </a:p>
          <a:p>
            <a:pPr marL="0" indent="0">
              <a:buNone/>
            </a:pPr>
            <a:endParaRPr lang="en-US" sz="2400" dirty="0"/>
          </a:p>
          <a:p>
            <a:pPr marL="0" indent="0">
              <a:buNone/>
            </a:pPr>
            <a:r>
              <a:rPr lang="en-US" sz="2400" dirty="0"/>
              <a:t>Regression predictive modeling is the task of approximating a mapping function (h) from input variables (X) to a </a:t>
            </a:r>
            <a:r>
              <a:rPr lang="en-US" sz="2400" u="sng" dirty="0"/>
              <a:t>continuous</a:t>
            </a:r>
            <a:r>
              <a:rPr lang="en-US" sz="2400" dirty="0"/>
              <a:t> output variable (y).</a:t>
            </a:r>
          </a:p>
          <a:p>
            <a:pPr marL="0" indent="0">
              <a:buNone/>
            </a:pPr>
            <a:r>
              <a:rPr lang="en-US" sz="2000" dirty="0"/>
              <a:t>Examples: Predict the price of a house, timeseries forecasting</a:t>
            </a:r>
          </a:p>
        </p:txBody>
      </p:sp>
      <p:pic>
        <p:nvPicPr>
          <p:cNvPr id="5" name="Image 4">
            <a:extLst>
              <a:ext uri="{FF2B5EF4-FFF2-40B4-BE49-F238E27FC236}">
                <a16:creationId xmlns:a16="http://schemas.microsoft.com/office/drawing/2014/main" id="{41380729-2EE5-450D-B4B8-42BCA1F0DB71}"/>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8286335" y="1431236"/>
            <a:ext cx="2143124" cy="2143125"/>
          </a:xfrm>
          <a:prstGeom prst="rect">
            <a:avLst/>
          </a:prstGeom>
        </p:spPr>
      </p:pic>
      <p:pic>
        <p:nvPicPr>
          <p:cNvPr id="6" name="Image 4">
            <a:extLst>
              <a:ext uri="{FF2B5EF4-FFF2-40B4-BE49-F238E27FC236}">
                <a16:creationId xmlns:a16="http://schemas.microsoft.com/office/drawing/2014/main" id="{2CD1FC04-F6B5-C948-B326-116F7BF6AECB}"/>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8290061" y="3859698"/>
            <a:ext cx="2143125" cy="2143125"/>
          </a:xfrm>
          <a:prstGeom prst="rect">
            <a:avLst/>
          </a:prstGeom>
        </p:spPr>
      </p:pic>
    </p:spTree>
    <p:extLst>
      <p:ext uri="{BB962C8B-B14F-4D97-AF65-F5344CB8AC3E}">
        <p14:creationId xmlns:p14="http://schemas.microsoft.com/office/powerpoint/2010/main" val="38117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8696-0568-3B47-92C6-2E0F05411FAF}"/>
              </a:ext>
            </a:extLst>
          </p:cNvPr>
          <p:cNvSpPr>
            <a:spLocks noGrp="1"/>
          </p:cNvSpPr>
          <p:nvPr>
            <p:ph type="title"/>
          </p:nvPr>
        </p:nvSpPr>
        <p:spPr/>
        <p:txBody>
          <a:bodyPr/>
          <a:lstStyle/>
          <a:p>
            <a:r>
              <a:rPr lang="en-US"/>
              <a:t>Empirical loss minimization</a:t>
            </a:r>
          </a:p>
        </p:txBody>
      </p:sp>
      <p:sp>
        <p:nvSpPr>
          <p:cNvPr id="3" name="Content Placeholder 2">
            <a:extLst>
              <a:ext uri="{FF2B5EF4-FFF2-40B4-BE49-F238E27FC236}">
                <a16:creationId xmlns:a16="http://schemas.microsoft.com/office/drawing/2014/main" id="{5761D152-3828-F247-A468-6F416C7C4745}"/>
              </a:ext>
            </a:extLst>
          </p:cNvPr>
          <p:cNvSpPr>
            <a:spLocks noGrp="1"/>
          </p:cNvSpPr>
          <p:nvPr>
            <p:ph idx="1"/>
          </p:nvPr>
        </p:nvSpPr>
        <p:spPr/>
        <p:txBody>
          <a:bodyPr/>
          <a:lstStyle/>
          <a:p>
            <a:pPr marL="0" indent="0">
              <a:buNone/>
            </a:pPr>
            <a:r>
              <a:rPr lang="en-US"/>
              <a:t>As we usually do not know the joint distribution of the objects, we instead search for a function that minimizes an estimate</a:t>
            </a:r>
          </a:p>
          <a:p>
            <a:endParaRPr lang="en-US"/>
          </a:p>
          <a:p>
            <a:endParaRPr lang="en-US"/>
          </a:p>
          <a:p>
            <a:pPr marL="0" indent="0">
              <a:buNone/>
            </a:pPr>
            <a:r>
              <a:rPr lang="en-US"/>
              <a:t>of the expected loss, also called the </a:t>
            </a:r>
            <a:r>
              <a:rPr lang="en-US" b="1" i="1"/>
              <a:t>empirical loss</a:t>
            </a:r>
            <a:r>
              <a:rPr lang="en-US"/>
              <a:t>.</a:t>
            </a:r>
          </a:p>
        </p:txBody>
      </p:sp>
      <p:pic>
        <p:nvPicPr>
          <p:cNvPr id="8" name="Picture 7">
            <a:extLst>
              <a:ext uri="{FF2B5EF4-FFF2-40B4-BE49-F238E27FC236}">
                <a16:creationId xmlns:a16="http://schemas.microsoft.com/office/drawing/2014/main" id="{8020331E-8049-D347-9450-F78B624173AA}"/>
              </a:ext>
            </a:extLst>
          </p:cNvPr>
          <p:cNvPicPr>
            <a:picLocks noChangeAspect="1"/>
          </p:cNvPicPr>
          <p:nvPr/>
        </p:nvPicPr>
        <p:blipFill>
          <a:blip r:embed="rId2"/>
          <a:stretch>
            <a:fillRect/>
          </a:stretch>
        </p:blipFill>
        <p:spPr>
          <a:xfrm>
            <a:off x="4632700" y="3118718"/>
            <a:ext cx="2544603" cy="1181423"/>
          </a:xfrm>
          <a:prstGeom prst="rect">
            <a:avLst/>
          </a:prstGeom>
        </p:spPr>
      </p:pic>
    </p:spTree>
    <p:extLst>
      <p:ext uri="{BB962C8B-B14F-4D97-AF65-F5344CB8AC3E}">
        <p14:creationId xmlns:p14="http://schemas.microsoft.com/office/powerpoint/2010/main" val="370251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AB8-CF89-6542-8DDD-DC4B9B43203C}"/>
              </a:ext>
            </a:extLst>
          </p:cNvPr>
          <p:cNvSpPr>
            <a:spLocks noGrp="1"/>
          </p:cNvSpPr>
          <p:nvPr>
            <p:ph type="title"/>
          </p:nvPr>
        </p:nvSpPr>
        <p:spPr/>
        <p:txBody>
          <a:bodyPr/>
          <a:lstStyle/>
          <a:p>
            <a:r>
              <a:rPr lang="en-US"/>
              <a:t>Model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DEE06-5F69-3D4C-8F0E-92ED3D8CE5B8}"/>
                  </a:ext>
                </a:extLst>
              </p:cNvPr>
              <p:cNvSpPr>
                <a:spLocks noGrp="1"/>
              </p:cNvSpPr>
              <p:nvPr>
                <p:ph idx="1"/>
              </p:nvPr>
            </p:nvSpPr>
            <p:spPr/>
            <p:txBody>
              <a:bodyPr/>
              <a:lstStyle/>
              <a:p>
                <a:r>
                  <a:rPr lang="en-US"/>
                  <a:t>By selecting a SL method (kNN, SVM, etc.), we restrict and parameterize the </a:t>
                </a:r>
                <a:r>
                  <a:rPr lang="en-US" b="1"/>
                  <a:t>hypothesis space </a:t>
                </a:r>
                <a:r>
                  <a:rPr lang="en-US"/>
                  <a:t>of functions</a:t>
                </a:r>
                <a14:m>
                  <m:oMath xmlns:m="http://schemas.openxmlformats.org/officeDocument/2006/math">
                    <m:r>
                      <a:rPr lang="nl-BE">
                        <a:latin typeface="Cambria Math" panose="02040503050406030204" pitchFamily="18" charset="0"/>
                      </a:rPr>
                      <m:t> </m:t>
                    </m:r>
                    <m:sSub>
                      <m:sSubPr>
                        <m:ctrlPr>
                          <a:rPr lang="nl-BE" i="1">
                            <a:latin typeface="Cambria Math" panose="02040503050406030204" pitchFamily="18" charset="0"/>
                          </a:rPr>
                        </m:ctrlPr>
                      </m:sSubPr>
                      <m:e>
                        <m:r>
                          <a:rPr lang="nl-BE" i="1">
                            <a:latin typeface="Cambria Math" panose="02040503050406030204" pitchFamily="18" charset="0"/>
                          </a:rPr>
                          <m:t>h</m:t>
                        </m:r>
                      </m:e>
                      <m:sub>
                        <m:r>
                          <a:rPr lang="nl-BE" i="1">
                            <a:latin typeface="Cambria Math" panose="02040503050406030204" pitchFamily="18" charset="0"/>
                          </a:rPr>
                          <m:t>𝜃</m:t>
                        </m:r>
                      </m:sub>
                    </m:sSub>
                    <m:r>
                      <a:rPr lang="nl-BE" i="1">
                        <a:latin typeface="Cambria Math" panose="02040503050406030204" pitchFamily="18" charset="0"/>
                      </a:rPr>
                      <m:t>(</m:t>
                    </m:r>
                    <m:r>
                      <a:rPr lang="nl-BE" i="1">
                        <a:latin typeface="Cambria Math" panose="02040503050406030204" pitchFamily="18" charset="0"/>
                      </a:rPr>
                      <m:t>𝑥</m:t>
                    </m:r>
                    <m:r>
                      <a:rPr lang="nl-BE" i="1">
                        <a:latin typeface="Cambria Math" panose="02040503050406030204" pitchFamily="18" charset="0"/>
                      </a:rPr>
                      <m:t>)</m:t>
                    </m:r>
                  </m:oMath>
                </a14:m>
                <a:endParaRPr lang="en-US"/>
              </a:p>
              <a:p>
                <a:r>
                  <a:rPr lang="en-US"/>
                  <a:t>But how do we pick up a method / model, and how do we optimize its parameters</a:t>
                </a:r>
              </a:p>
            </p:txBody>
          </p:sp>
        </mc:Choice>
        <mc:Fallback xmlns="">
          <p:sp>
            <p:nvSpPr>
              <p:cNvPr id="3" name="Content Placeholder 2">
                <a:extLst>
                  <a:ext uri="{FF2B5EF4-FFF2-40B4-BE49-F238E27FC236}">
                    <a16:creationId xmlns:a16="http://schemas.microsoft.com/office/drawing/2014/main" id="{D2DDEE06-5F69-3D4C-8F0E-92ED3D8CE5B8}"/>
                  </a:ext>
                </a:extLst>
              </p:cNvPr>
              <p:cNvSpPr>
                <a:spLocks noGrp="1" noRot="1" noChangeAspect="1" noMove="1" noResize="1" noEditPoints="1" noAdjustHandles="1" noChangeArrowheads="1" noChangeShapeType="1" noTextEdit="1"/>
              </p:cNvSpPr>
              <p:nvPr>
                <p:ph idx="1"/>
              </p:nvPr>
            </p:nvSpPr>
            <p:spPr>
              <a:blipFill>
                <a:blip r:embed="rId2"/>
                <a:stretch>
                  <a:fillRect l="-731"/>
                </a:stretch>
              </a:blipFill>
            </p:spPr>
            <p:txBody>
              <a:bodyPr/>
              <a:lstStyle/>
              <a:p>
                <a:r>
                  <a:rPr lang="en-US">
                    <a:noFill/>
                  </a:rPr>
                  <a:t> </a:t>
                </a:r>
              </a:p>
            </p:txBody>
          </p:sp>
        </mc:Fallback>
      </mc:AlternateContent>
    </p:spTree>
    <p:extLst>
      <p:ext uri="{BB962C8B-B14F-4D97-AF65-F5344CB8AC3E}">
        <p14:creationId xmlns:p14="http://schemas.microsoft.com/office/powerpoint/2010/main" val="27891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22F9A-9B91-40C5-A36C-CA3EDF797B51}"/>
              </a:ext>
            </a:extLst>
          </p:cNvPr>
          <p:cNvSpPr>
            <a:spLocks noGrp="1"/>
          </p:cNvSpPr>
          <p:nvPr>
            <p:ph type="title"/>
          </p:nvPr>
        </p:nvSpPr>
        <p:spPr/>
        <p:txBody>
          <a:bodyPr/>
          <a:lstStyle/>
          <a:p>
            <a:r>
              <a:rPr lang="fr-BE" dirty="0" err="1"/>
              <a:t>Linear</a:t>
            </a:r>
            <a:r>
              <a:rPr lang="fr-BE" dirty="0"/>
              <a:t> model </a:t>
            </a:r>
            <a:endParaRPr lang="en-US"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51F7735-2206-45E7-A56E-9B8361CDAA4D}"/>
                  </a:ext>
                </a:extLst>
              </p:cNvPr>
              <p:cNvSpPr txBox="1"/>
              <p:nvPr/>
            </p:nvSpPr>
            <p:spPr>
              <a:xfrm>
                <a:off x="148734" y="3251018"/>
                <a:ext cx="6320763" cy="923330"/>
              </a:xfrm>
              <a:prstGeom prst="rect">
                <a:avLst/>
              </a:prstGeom>
              <a:noFill/>
            </p:spPr>
            <p:txBody>
              <a:bodyPr wrap="square" rtlCol="0">
                <a:spAutoFit/>
              </a:bodyPr>
              <a:lstStyle/>
              <a:p>
                <a:endParaRPr lang="fr-BE" dirty="0"/>
              </a:p>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h</m:t>
                      </m:r>
                      <m:d>
                        <m:dPr>
                          <m:ctrlPr>
                            <a:rPr lang="fr-BE" b="0" i="1" smtClean="0">
                              <a:latin typeface="Cambria Math" panose="02040503050406030204" pitchFamily="18" charset="0"/>
                            </a:rPr>
                          </m:ctrlPr>
                        </m:dPr>
                        <m:e>
                          <m:r>
                            <a:rPr lang="fr-BE" b="0" i="1" smtClean="0">
                              <a:latin typeface="Cambria Math" panose="02040503050406030204" pitchFamily="18" charset="0"/>
                            </a:rPr>
                            <m:t>𝑋</m:t>
                          </m:r>
                        </m:e>
                      </m:d>
                      <m:r>
                        <a:rPr lang="fr-BE" b="0" i="1" smtClean="0">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i="1">
                              <a:latin typeface="Cambria Math" panose="02040503050406030204" pitchFamily="18" charset="0"/>
                            </a:rPr>
                            <m:t>0</m:t>
                          </m:r>
                        </m:sub>
                      </m:sSub>
                      <m:r>
                        <a:rPr lang="fr-BE" i="1">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i="1">
                              <a:latin typeface="Cambria Math" panose="02040503050406030204" pitchFamily="18" charset="0"/>
                            </a:rPr>
                            <m:t>1</m:t>
                          </m:r>
                        </m:sub>
                      </m:sSub>
                      <m:r>
                        <m:rPr>
                          <m:nor/>
                        </m:rPr>
                        <a:rPr lang="fr-BE" dirty="0"/>
                        <m:t> </m:t>
                      </m:r>
                      <m:r>
                        <a:rPr lang="fr-BE" i="1" dirty="0">
                          <a:latin typeface="Cambria Math" panose="02040503050406030204" pitchFamily="18" charset="0"/>
                        </a:rPr>
                        <m:t>𝑋</m:t>
                      </m:r>
                    </m:oMath>
                  </m:oMathPara>
                </a14:m>
                <a:endParaRPr lang="en-US" dirty="0"/>
              </a:p>
              <a:p>
                <a:endParaRPr lang="en-US" dirty="0"/>
              </a:p>
            </p:txBody>
          </p:sp>
        </mc:Choice>
        <mc:Fallback xmlns="">
          <p:sp>
            <p:nvSpPr>
              <p:cNvPr id="7" name="ZoneTexte 6">
                <a:extLst>
                  <a:ext uri="{FF2B5EF4-FFF2-40B4-BE49-F238E27FC236}">
                    <a16:creationId xmlns:a16="http://schemas.microsoft.com/office/drawing/2014/main" id="{751F7735-2206-45E7-A56E-9B8361CDAA4D}"/>
                  </a:ext>
                </a:extLst>
              </p:cNvPr>
              <p:cNvSpPr txBox="1">
                <a:spLocks noRot="1" noChangeAspect="1" noMove="1" noResize="1" noEditPoints="1" noAdjustHandles="1" noChangeArrowheads="1" noChangeShapeType="1" noTextEdit="1"/>
              </p:cNvSpPr>
              <p:nvPr/>
            </p:nvSpPr>
            <p:spPr>
              <a:xfrm>
                <a:off x="148734" y="3251018"/>
                <a:ext cx="6320763" cy="923330"/>
              </a:xfrm>
              <a:prstGeom prst="rect">
                <a:avLst/>
              </a:prstGeom>
              <a:blipFill>
                <a:blip r:embed="rId2"/>
                <a:stretch>
                  <a:fillRect/>
                </a:stretch>
              </a:blipFill>
            </p:spPr>
            <p:txBody>
              <a:bodyPr/>
              <a:lstStyle/>
              <a:p>
                <a:r>
                  <a:rPr lang="en-US">
                    <a:noFill/>
                  </a:rPr>
                  <a:t> </a:t>
                </a:r>
              </a:p>
            </p:txBody>
          </p:sp>
        </mc:Fallback>
      </mc:AlternateContent>
      <p:sp>
        <p:nvSpPr>
          <p:cNvPr id="8" name="ZoneTexte 7">
            <a:extLst>
              <a:ext uri="{FF2B5EF4-FFF2-40B4-BE49-F238E27FC236}">
                <a16:creationId xmlns:a16="http://schemas.microsoft.com/office/drawing/2014/main" id="{F0247E3C-556E-4E7A-A779-ED503DEC1743}"/>
              </a:ext>
            </a:extLst>
          </p:cNvPr>
          <p:cNvSpPr txBox="1"/>
          <p:nvPr/>
        </p:nvSpPr>
        <p:spPr>
          <a:xfrm>
            <a:off x="5637320" y="2974019"/>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3230B813-5773-4DB9-8E2C-323ECEF3D7EE}"/>
                  </a:ext>
                </a:extLst>
              </p:cNvPr>
              <p:cNvSpPr txBox="1"/>
              <p:nvPr/>
            </p:nvSpPr>
            <p:spPr>
              <a:xfrm>
                <a:off x="660077" y="4097453"/>
                <a:ext cx="6100983" cy="707886"/>
              </a:xfrm>
              <a:prstGeom prst="rect">
                <a:avLst/>
              </a:prstGeom>
              <a:noFill/>
            </p:spPr>
            <p:txBody>
              <a:bodyPr wrap="square" rtlCol="0">
                <a:spAutoFit/>
              </a:bodyPr>
              <a:lstStyle/>
              <a:p>
                <a:r>
                  <a:rPr lang="fr-BE" sz="2000" dirty="0"/>
                  <a:t>During the </a:t>
                </a:r>
                <a:r>
                  <a:rPr lang="fr-BE" sz="2000" dirty="0" err="1"/>
                  <a:t>learning</a:t>
                </a:r>
                <a:r>
                  <a:rPr lang="fr-BE" sz="2000" dirty="0"/>
                  <a:t> phase, </a:t>
                </a:r>
                <a:r>
                  <a:rPr lang="fr-BE" sz="2000" dirty="0" err="1"/>
                  <a:t>find</a:t>
                </a:r>
                <a:r>
                  <a:rPr lang="fr-BE" sz="2000" dirty="0"/>
                  <a:t> the values for </a:t>
                </a:r>
                <a14:m>
                  <m:oMath xmlns:m="http://schemas.openxmlformats.org/officeDocument/2006/math">
                    <m:sSub>
                      <m:sSubPr>
                        <m:ctrlPr>
                          <a:rPr lang="fr-BE" sz="2000" i="1" smtClean="0">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0</m:t>
                        </m:r>
                      </m:sub>
                    </m:sSub>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i="1">
                            <a:latin typeface="Cambria Math" panose="02040503050406030204" pitchFamily="18" charset="0"/>
                          </a:rPr>
                          <m:t>1</m:t>
                        </m:r>
                      </m:sub>
                    </m:sSub>
                  </m:oMath>
                </a14:m>
                <a:r>
                  <a:rPr lang="fr-BE" sz="2000" dirty="0"/>
                  <a:t> in </a:t>
                </a:r>
                <a:r>
                  <a:rPr lang="fr-BE" sz="2000" dirty="0" err="1"/>
                  <a:t>order</a:t>
                </a:r>
                <a:r>
                  <a:rPr lang="fr-BE" sz="2000" dirty="0"/>
                  <a:t> to best fit the training set  </a:t>
                </a:r>
                <a:endParaRPr lang="en-US" sz="2000" dirty="0"/>
              </a:p>
            </p:txBody>
          </p:sp>
        </mc:Choice>
        <mc:Fallback xmlns="">
          <p:sp>
            <p:nvSpPr>
              <p:cNvPr id="9" name="ZoneTexte 8">
                <a:extLst>
                  <a:ext uri="{FF2B5EF4-FFF2-40B4-BE49-F238E27FC236}">
                    <a16:creationId xmlns:a16="http://schemas.microsoft.com/office/drawing/2014/main" id="{3230B813-5773-4DB9-8E2C-323ECEF3D7EE}"/>
                  </a:ext>
                </a:extLst>
              </p:cNvPr>
              <p:cNvSpPr txBox="1">
                <a:spLocks noRot="1" noChangeAspect="1" noMove="1" noResize="1" noEditPoints="1" noAdjustHandles="1" noChangeArrowheads="1" noChangeShapeType="1" noTextEdit="1"/>
              </p:cNvSpPr>
              <p:nvPr/>
            </p:nvSpPr>
            <p:spPr>
              <a:xfrm>
                <a:off x="660077" y="4097453"/>
                <a:ext cx="6100983" cy="707886"/>
              </a:xfrm>
              <a:prstGeom prst="rect">
                <a:avLst/>
              </a:prstGeom>
              <a:blipFill>
                <a:blip r:embed="rId3"/>
                <a:stretch>
                  <a:fillRect l="-999" t="-4310" b="-14655"/>
                </a:stretch>
              </a:blipFill>
            </p:spPr>
            <p:txBody>
              <a:bodyPr/>
              <a:lstStyle/>
              <a:p>
                <a:r>
                  <a:rPr lang="en-US">
                    <a:noFill/>
                  </a:rPr>
                  <a:t> </a:t>
                </a:r>
              </a:p>
            </p:txBody>
          </p:sp>
        </mc:Fallback>
      </mc:AlternateContent>
      <p:pic>
        <p:nvPicPr>
          <p:cNvPr id="11" name="Image 10">
            <a:extLst>
              <a:ext uri="{FF2B5EF4-FFF2-40B4-BE49-F238E27FC236}">
                <a16:creationId xmlns:a16="http://schemas.microsoft.com/office/drawing/2014/main" id="{ED8744AD-3712-4355-AC76-FFCA8DE6C092}"/>
              </a:ext>
            </a:extLst>
          </p:cNvPr>
          <p:cNvPicPr>
            <a:picLocks noChangeAspect="1"/>
          </p:cNvPicPr>
          <p:nvPr/>
        </p:nvPicPr>
        <p:blipFill rotWithShape="1">
          <a:blip r:embed="rId4">
            <a:extLst>
              <a:ext uri="{28A0092B-C50C-407E-A947-70E740481C1C}">
                <a14:useLocalDpi xmlns:a14="http://schemas.microsoft.com/office/drawing/2010/main" val="0"/>
              </a:ext>
            </a:extLst>
          </a:blip>
          <a:srcRect l="535" t="19405" r="67142" b="7810"/>
          <a:stretch/>
        </p:blipFill>
        <p:spPr>
          <a:xfrm>
            <a:off x="7168511" y="2193070"/>
            <a:ext cx="3671305" cy="3151287"/>
          </a:xfrm>
          <a:prstGeom prst="rect">
            <a:avLst/>
          </a:prstGeom>
        </p:spPr>
      </p:pic>
      <p:sp>
        <p:nvSpPr>
          <p:cNvPr id="14" name="ZoneTexte 13">
            <a:extLst>
              <a:ext uri="{FF2B5EF4-FFF2-40B4-BE49-F238E27FC236}">
                <a16:creationId xmlns:a16="http://schemas.microsoft.com/office/drawing/2014/main" id="{CD9DC2A8-E208-4152-9A28-C36C3E98187A}"/>
              </a:ext>
            </a:extLst>
          </p:cNvPr>
          <p:cNvSpPr txBox="1"/>
          <p:nvPr/>
        </p:nvSpPr>
        <p:spPr>
          <a:xfrm>
            <a:off x="683580" y="2670957"/>
            <a:ext cx="4953740" cy="707886"/>
          </a:xfrm>
          <a:prstGeom prst="rect">
            <a:avLst/>
          </a:prstGeom>
          <a:noFill/>
        </p:spPr>
        <p:txBody>
          <a:bodyPr wrap="square" rtlCol="0">
            <a:spAutoFit/>
          </a:bodyPr>
          <a:lstStyle/>
          <a:p>
            <a:r>
              <a:rPr lang="fr-BE" sz="2000" dirty="0"/>
              <a:t>Polynomial of </a:t>
            </a:r>
            <a:r>
              <a:rPr lang="fr-BE" sz="2000" dirty="0" err="1"/>
              <a:t>degree</a:t>
            </a:r>
            <a:r>
              <a:rPr lang="fr-BE" sz="2000" dirty="0"/>
              <a:t> 1 </a:t>
            </a:r>
            <a:r>
              <a:rPr lang="fr-BE" sz="2000" dirty="0" err="1"/>
              <a:t>regression</a:t>
            </a:r>
            <a:r>
              <a:rPr lang="fr-BE" sz="2000" dirty="0"/>
              <a:t> model </a:t>
            </a:r>
            <a:r>
              <a:rPr lang="fr-BE" sz="2000" dirty="0" err="1"/>
              <a:t>with</a:t>
            </a:r>
            <a:r>
              <a:rPr lang="fr-BE" sz="2000" dirty="0"/>
              <a:t> 1 input and 1 output</a:t>
            </a:r>
            <a:endParaRPr lang="en-US" sz="2000" dirty="0"/>
          </a:p>
        </p:txBody>
      </p:sp>
    </p:spTree>
    <p:extLst>
      <p:ext uri="{BB962C8B-B14F-4D97-AF65-F5344CB8AC3E}">
        <p14:creationId xmlns:p14="http://schemas.microsoft.com/office/powerpoint/2010/main" val="198665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22F9A-9B91-40C5-A36C-CA3EDF797B51}"/>
              </a:ext>
            </a:extLst>
          </p:cNvPr>
          <p:cNvSpPr>
            <a:spLocks noGrp="1"/>
          </p:cNvSpPr>
          <p:nvPr>
            <p:ph type="title"/>
          </p:nvPr>
        </p:nvSpPr>
        <p:spPr/>
        <p:txBody>
          <a:bodyPr/>
          <a:lstStyle/>
          <a:p>
            <a:r>
              <a:rPr lang="fr-BE" dirty="0"/>
              <a:t>4th </a:t>
            </a:r>
            <a:r>
              <a:rPr lang="fr-BE" dirty="0" err="1"/>
              <a:t>degree</a:t>
            </a:r>
            <a:r>
              <a:rPr lang="fr-BE" dirty="0"/>
              <a:t> polynomial</a:t>
            </a:r>
            <a:endParaRPr lang="en-US"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51F7735-2206-45E7-A56E-9B8361CDAA4D}"/>
                  </a:ext>
                </a:extLst>
              </p:cNvPr>
              <p:cNvSpPr txBox="1"/>
              <p:nvPr/>
            </p:nvSpPr>
            <p:spPr>
              <a:xfrm>
                <a:off x="838200" y="3278287"/>
                <a:ext cx="5149041" cy="946991"/>
              </a:xfrm>
              <a:prstGeom prst="rect">
                <a:avLst/>
              </a:prstGeom>
              <a:noFill/>
            </p:spPr>
            <p:txBody>
              <a:bodyPr wrap="square" rtlCol="0">
                <a:spAutoFit/>
              </a:bodyPr>
              <a:lstStyle/>
              <a:p>
                <a:endParaRPr lang="fr-BE" dirty="0"/>
              </a:p>
              <a:p>
                <a14:m>
                  <m:oMath xmlns:m="http://schemas.openxmlformats.org/officeDocument/2006/math">
                    <m:r>
                      <a:rPr lang="nl-BE" b="0" i="1" smtClean="0">
                        <a:latin typeface="Cambria Math" panose="02040503050406030204" pitchFamily="18" charset="0"/>
                      </a:rPr>
                      <m:t>h</m:t>
                    </m:r>
                    <m:d>
                      <m:dPr>
                        <m:ctrlPr>
                          <a:rPr lang="fr-BE" b="0" i="1" smtClean="0">
                            <a:latin typeface="Cambria Math" panose="02040503050406030204" pitchFamily="18" charset="0"/>
                          </a:rPr>
                        </m:ctrlPr>
                      </m:dPr>
                      <m:e>
                        <m:r>
                          <a:rPr lang="fr-BE" b="0" i="1" smtClean="0">
                            <a:latin typeface="Cambria Math" panose="02040503050406030204" pitchFamily="18" charset="0"/>
                          </a:rPr>
                          <m:t>𝑋</m:t>
                        </m:r>
                      </m:e>
                    </m:d>
                    <m:r>
                      <a:rPr lang="fr-BE" b="0" i="1" smtClean="0">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i="1">
                            <a:latin typeface="Cambria Math" panose="02040503050406030204" pitchFamily="18" charset="0"/>
                          </a:rPr>
                          <m:t>0</m:t>
                        </m:r>
                      </m:sub>
                    </m:sSub>
                    <m:r>
                      <a:rPr lang="fr-BE" i="1">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i="1">
                            <a:latin typeface="Cambria Math" panose="02040503050406030204" pitchFamily="18" charset="0"/>
                          </a:rPr>
                          <m:t>1</m:t>
                        </m:r>
                      </m:sub>
                    </m:sSub>
                    <m:r>
                      <m:rPr>
                        <m:nor/>
                      </m:rPr>
                      <a:rPr lang="fr-BE" dirty="0"/>
                      <m:t> </m:t>
                    </m:r>
                    <m:r>
                      <a:rPr lang="fr-BE" i="1" dirty="0">
                        <a:latin typeface="Cambria Math" panose="02040503050406030204" pitchFamily="18" charset="0"/>
                      </a:rPr>
                      <m:t>𝑋</m:t>
                    </m:r>
                    <m:r>
                      <a:rPr lang="fr-BE" i="1">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b="0" i="1" smtClean="0">
                            <a:latin typeface="Cambria Math" panose="02040503050406030204" pitchFamily="18" charset="0"/>
                            <a:ea typeface="Cambria Math" panose="02040503050406030204" pitchFamily="18" charset="0"/>
                          </a:rPr>
                          <m:t>2</m:t>
                        </m:r>
                      </m:sub>
                    </m:sSub>
                    <m:sSup>
                      <m:sSupPr>
                        <m:ctrlPr>
                          <a:rPr lang="fr-BE" i="1">
                            <a:latin typeface="Cambria Math" panose="02040503050406030204" pitchFamily="18" charset="0"/>
                          </a:rPr>
                        </m:ctrlPr>
                      </m:sSupPr>
                      <m:e>
                        <m:r>
                          <a:rPr lang="fr-BE" i="1">
                            <a:latin typeface="Cambria Math" panose="02040503050406030204" pitchFamily="18" charset="0"/>
                          </a:rPr>
                          <m:t>𝑋</m:t>
                        </m:r>
                      </m:e>
                      <m:sup>
                        <m:r>
                          <a:rPr lang="fr-BE" b="0" i="1" smtClean="0">
                            <a:latin typeface="Cambria Math" panose="02040503050406030204" pitchFamily="18" charset="0"/>
                          </a:rPr>
                          <m:t>2</m:t>
                        </m:r>
                      </m:sup>
                    </m:sSup>
                    <m:r>
                      <a:rPr lang="fr-BE" i="1">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b="0" i="1" smtClean="0">
                            <a:latin typeface="Cambria Math" panose="02040503050406030204" pitchFamily="18" charset="0"/>
                            <a:ea typeface="Cambria Math" panose="02040503050406030204" pitchFamily="18" charset="0"/>
                          </a:rPr>
                          <m:t>3</m:t>
                        </m:r>
                      </m:sub>
                    </m:sSub>
                  </m:oMath>
                </a14:m>
                <a:r>
                  <a:rPr lang="fr-BE" dirty="0"/>
                  <a:t> </a:t>
                </a:r>
                <a14:m>
                  <m:oMath xmlns:m="http://schemas.openxmlformats.org/officeDocument/2006/math">
                    <m:sSup>
                      <m:sSupPr>
                        <m:ctrlPr>
                          <a:rPr lang="fr-BE" i="1">
                            <a:latin typeface="Cambria Math" panose="02040503050406030204" pitchFamily="18" charset="0"/>
                          </a:rPr>
                        </m:ctrlPr>
                      </m:sSupPr>
                      <m:e>
                        <m:r>
                          <a:rPr lang="fr-BE" i="1">
                            <a:latin typeface="Cambria Math" panose="02040503050406030204" pitchFamily="18" charset="0"/>
                          </a:rPr>
                          <m:t>𝑋</m:t>
                        </m:r>
                      </m:e>
                      <m:sup>
                        <m:r>
                          <a:rPr lang="fr-BE" b="0" i="1" smtClean="0">
                            <a:latin typeface="Cambria Math" panose="02040503050406030204" pitchFamily="18" charset="0"/>
                          </a:rPr>
                          <m:t>3</m:t>
                        </m:r>
                      </m:sup>
                    </m:sSup>
                  </m:oMath>
                </a14:m>
                <a:r>
                  <a:rPr lang="fr-BE" dirty="0"/>
                  <a:t> </a:t>
                </a:r>
                <a14:m>
                  <m:oMath xmlns:m="http://schemas.openxmlformats.org/officeDocument/2006/math">
                    <m:r>
                      <a:rPr lang="fr-BE" i="1">
                        <a:latin typeface="Cambria Math" panose="02040503050406030204" pitchFamily="18" charset="0"/>
                      </a:rPr>
                      <m:t>+</m:t>
                    </m:r>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b="0" i="1" smtClean="0">
                            <a:latin typeface="Cambria Math" panose="02040503050406030204" pitchFamily="18" charset="0"/>
                            <a:ea typeface="Cambria Math" panose="02040503050406030204" pitchFamily="18" charset="0"/>
                          </a:rPr>
                          <m:t>4</m:t>
                        </m:r>
                      </m:sub>
                    </m:sSub>
                    <m:sSup>
                      <m:sSupPr>
                        <m:ctrlPr>
                          <a:rPr lang="fr-BE" i="1" smtClean="0">
                            <a:latin typeface="Cambria Math" panose="02040503050406030204" pitchFamily="18" charset="0"/>
                          </a:rPr>
                        </m:ctrlPr>
                      </m:sSupPr>
                      <m:e>
                        <m:r>
                          <a:rPr lang="fr-BE" b="0" i="1" smtClean="0">
                            <a:latin typeface="Cambria Math" panose="02040503050406030204" pitchFamily="18" charset="0"/>
                          </a:rPr>
                          <m:t>𝑋</m:t>
                        </m:r>
                      </m:e>
                      <m:sup>
                        <m:r>
                          <a:rPr lang="fr-BE" b="0" i="1" smtClean="0">
                            <a:latin typeface="Cambria Math" panose="02040503050406030204" pitchFamily="18" charset="0"/>
                          </a:rPr>
                          <m:t>4</m:t>
                        </m:r>
                      </m:sup>
                    </m:sSup>
                  </m:oMath>
                </a14:m>
                <a:endParaRPr lang="en-US" dirty="0"/>
              </a:p>
              <a:p>
                <a:endParaRPr lang="en-US" dirty="0"/>
              </a:p>
            </p:txBody>
          </p:sp>
        </mc:Choice>
        <mc:Fallback xmlns="">
          <p:sp>
            <p:nvSpPr>
              <p:cNvPr id="7" name="ZoneTexte 6">
                <a:extLst>
                  <a:ext uri="{FF2B5EF4-FFF2-40B4-BE49-F238E27FC236}">
                    <a16:creationId xmlns:a16="http://schemas.microsoft.com/office/drawing/2014/main" id="{751F7735-2206-45E7-A56E-9B8361CDAA4D}"/>
                  </a:ext>
                </a:extLst>
              </p:cNvPr>
              <p:cNvSpPr txBox="1">
                <a:spLocks noRot="1" noChangeAspect="1" noMove="1" noResize="1" noEditPoints="1" noAdjustHandles="1" noChangeArrowheads="1" noChangeShapeType="1" noTextEdit="1"/>
              </p:cNvSpPr>
              <p:nvPr/>
            </p:nvSpPr>
            <p:spPr>
              <a:xfrm>
                <a:off x="838200" y="3278287"/>
                <a:ext cx="5149041" cy="946991"/>
              </a:xfrm>
              <a:prstGeom prst="rect">
                <a:avLst/>
              </a:prstGeom>
              <a:blipFill>
                <a:blip r:embed="rId2"/>
                <a:stretch>
                  <a:fillRect/>
                </a:stretch>
              </a:blipFill>
            </p:spPr>
            <p:txBody>
              <a:bodyPr/>
              <a:lstStyle/>
              <a:p>
                <a:r>
                  <a:rPr lang="en-US">
                    <a:noFill/>
                  </a:rPr>
                  <a:t> </a:t>
                </a:r>
              </a:p>
            </p:txBody>
          </p:sp>
        </mc:Fallback>
      </mc:AlternateContent>
      <p:sp>
        <p:nvSpPr>
          <p:cNvPr id="8" name="ZoneTexte 7">
            <a:extLst>
              <a:ext uri="{FF2B5EF4-FFF2-40B4-BE49-F238E27FC236}">
                <a16:creationId xmlns:a16="http://schemas.microsoft.com/office/drawing/2014/main" id="{F0247E3C-556E-4E7A-A779-ED503DEC1743}"/>
              </a:ext>
            </a:extLst>
          </p:cNvPr>
          <p:cNvSpPr txBox="1"/>
          <p:nvPr/>
        </p:nvSpPr>
        <p:spPr>
          <a:xfrm>
            <a:off x="5637320" y="2974019"/>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3230B813-5773-4DB9-8E2C-323ECEF3D7EE}"/>
                  </a:ext>
                </a:extLst>
              </p:cNvPr>
              <p:cNvSpPr txBox="1"/>
              <p:nvPr/>
            </p:nvSpPr>
            <p:spPr>
              <a:xfrm>
                <a:off x="660077" y="4097453"/>
                <a:ext cx="6100983" cy="707886"/>
              </a:xfrm>
              <a:prstGeom prst="rect">
                <a:avLst/>
              </a:prstGeom>
              <a:noFill/>
            </p:spPr>
            <p:txBody>
              <a:bodyPr wrap="square" rtlCol="0">
                <a:spAutoFit/>
              </a:bodyPr>
              <a:lstStyle/>
              <a:p>
                <a:r>
                  <a:rPr lang="fr-BE" sz="2000" dirty="0"/>
                  <a:t>During the </a:t>
                </a:r>
                <a:r>
                  <a:rPr lang="fr-BE" sz="2000" dirty="0" err="1"/>
                  <a:t>learning</a:t>
                </a:r>
                <a:r>
                  <a:rPr lang="fr-BE" sz="2000" dirty="0"/>
                  <a:t> phase, </a:t>
                </a:r>
                <a:r>
                  <a:rPr lang="fr-BE" sz="2000" dirty="0" err="1"/>
                  <a:t>find</a:t>
                </a:r>
                <a:r>
                  <a:rPr lang="fr-BE" sz="2000" dirty="0"/>
                  <a:t> the values for </a:t>
                </a:r>
                <a14:m>
                  <m:oMath xmlns:m="http://schemas.openxmlformats.org/officeDocument/2006/math">
                    <m:sSub>
                      <m:sSubPr>
                        <m:ctrlPr>
                          <a:rPr lang="fr-BE" sz="2000" i="1" smtClean="0">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0</m:t>
                        </m:r>
                      </m:sub>
                    </m:sSub>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i="1">
                            <a:latin typeface="Cambria Math" panose="02040503050406030204" pitchFamily="18" charset="0"/>
                          </a:rPr>
                          <m:t>1</m:t>
                        </m:r>
                      </m:sub>
                    </m:sSub>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2</m:t>
                        </m:r>
                      </m:sub>
                    </m:sSub>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3</m:t>
                        </m:r>
                      </m:sub>
                    </m:sSub>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4</m:t>
                        </m:r>
                      </m:sub>
                    </m:sSub>
                  </m:oMath>
                </a14:m>
                <a:r>
                  <a:rPr lang="fr-BE" sz="2000" dirty="0"/>
                  <a:t>in </a:t>
                </a:r>
                <a:r>
                  <a:rPr lang="fr-BE" sz="2000" dirty="0" err="1"/>
                  <a:t>order</a:t>
                </a:r>
                <a:r>
                  <a:rPr lang="fr-BE" sz="2000" dirty="0"/>
                  <a:t> to best fit the training set  </a:t>
                </a:r>
                <a:endParaRPr lang="en-US" sz="2000" dirty="0"/>
              </a:p>
            </p:txBody>
          </p:sp>
        </mc:Choice>
        <mc:Fallback xmlns="">
          <p:sp>
            <p:nvSpPr>
              <p:cNvPr id="9" name="ZoneTexte 8">
                <a:extLst>
                  <a:ext uri="{FF2B5EF4-FFF2-40B4-BE49-F238E27FC236}">
                    <a16:creationId xmlns:a16="http://schemas.microsoft.com/office/drawing/2014/main" id="{3230B813-5773-4DB9-8E2C-323ECEF3D7EE}"/>
                  </a:ext>
                </a:extLst>
              </p:cNvPr>
              <p:cNvSpPr txBox="1">
                <a:spLocks noRot="1" noChangeAspect="1" noMove="1" noResize="1" noEditPoints="1" noAdjustHandles="1" noChangeArrowheads="1" noChangeShapeType="1" noTextEdit="1"/>
              </p:cNvSpPr>
              <p:nvPr/>
            </p:nvSpPr>
            <p:spPr>
              <a:xfrm>
                <a:off x="660077" y="4097453"/>
                <a:ext cx="6100983" cy="707886"/>
              </a:xfrm>
              <a:prstGeom prst="rect">
                <a:avLst/>
              </a:prstGeom>
              <a:blipFill>
                <a:blip r:embed="rId3"/>
                <a:stretch>
                  <a:fillRect l="-999" t="-4310" r="-2098" b="-14655"/>
                </a:stretch>
              </a:blipFill>
            </p:spPr>
            <p:txBody>
              <a:bodyPr/>
              <a:lstStyle/>
              <a:p>
                <a:r>
                  <a:rPr lang="en-US">
                    <a:noFill/>
                  </a:rPr>
                  <a:t> </a:t>
                </a:r>
              </a:p>
            </p:txBody>
          </p:sp>
        </mc:Fallback>
      </mc:AlternateContent>
      <p:sp>
        <p:nvSpPr>
          <p:cNvPr id="14" name="ZoneTexte 13">
            <a:extLst>
              <a:ext uri="{FF2B5EF4-FFF2-40B4-BE49-F238E27FC236}">
                <a16:creationId xmlns:a16="http://schemas.microsoft.com/office/drawing/2014/main" id="{CD9DC2A8-E208-4152-9A28-C36C3E98187A}"/>
              </a:ext>
            </a:extLst>
          </p:cNvPr>
          <p:cNvSpPr txBox="1"/>
          <p:nvPr/>
        </p:nvSpPr>
        <p:spPr>
          <a:xfrm>
            <a:off x="683580" y="2670957"/>
            <a:ext cx="4953740" cy="707886"/>
          </a:xfrm>
          <a:prstGeom prst="rect">
            <a:avLst/>
          </a:prstGeom>
          <a:noFill/>
        </p:spPr>
        <p:txBody>
          <a:bodyPr wrap="square" rtlCol="0">
            <a:spAutoFit/>
          </a:bodyPr>
          <a:lstStyle/>
          <a:p>
            <a:r>
              <a:rPr lang="fr-BE" sz="2000" dirty="0"/>
              <a:t>Polynomial of </a:t>
            </a:r>
            <a:r>
              <a:rPr lang="fr-BE" sz="2000" dirty="0" err="1"/>
              <a:t>degree</a:t>
            </a:r>
            <a:r>
              <a:rPr lang="fr-BE" sz="2000" dirty="0"/>
              <a:t> 4 </a:t>
            </a:r>
            <a:r>
              <a:rPr lang="fr-BE" sz="2000" dirty="0" err="1"/>
              <a:t>regression</a:t>
            </a:r>
            <a:r>
              <a:rPr lang="fr-BE" sz="2000" dirty="0"/>
              <a:t> model </a:t>
            </a:r>
            <a:r>
              <a:rPr lang="fr-BE" sz="2000" dirty="0" err="1"/>
              <a:t>with</a:t>
            </a:r>
            <a:r>
              <a:rPr lang="fr-BE" sz="2000" dirty="0"/>
              <a:t> 1 input and 1 output</a:t>
            </a:r>
            <a:endParaRPr lang="en-US" sz="2000" dirty="0"/>
          </a:p>
        </p:txBody>
      </p:sp>
      <p:pic>
        <p:nvPicPr>
          <p:cNvPr id="4" name="Image 3">
            <a:extLst>
              <a:ext uri="{FF2B5EF4-FFF2-40B4-BE49-F238E27FC236}">
                <a16:creationId xmlns:a16="http://schemas.microsoft.com/office/drawing/2014/main" id="{FB6830FC-E9EA-47A1-AB6B-1B2382303A8F}"/>
              </a:ext>
            </a:extLst>
          </p:cNvPr>
          <p:cNvPicPr>
            <a:picLocks noChangeAspect="1"/>
          </p:cNvPicPr>
          <p:nvPr/>
        </p:nvPicPr>
        <p:blipFill rotWithShape="1">
          <a:blip r:embed="rId4">
            <a:extLst>
              <a:ext uri="{28A0092B-C50C-407E-A947-70E740481C1C}">
                <a14:useLocalDpi xmlns:a14="http://schemas.microsoft.com/office/drawing/2010/main" val="0"/>
              </a:ext>
            </a:extLst>
          </a:blip>
          <a:srcRect l="34171" t="18583" r="32626" b="6159"/>
          <a:stretch/>
        </p:blipFill>
        <p:spPr>
          <a:xfrm>
            <a:off x="6894226" y="2073295"/>
            <a:ext cx="3795140" cy="3278776"/>
          </a:xfrm>
          <a:prstGeom prst="rect">
            <a:avLst/>
          </a:prstGeom>
        </p:spPr>
      </p:pic>
    </p:spTree>
    <p:extLst>
      <p:ext uri="{BB962C8B-B14F-4D97-AF65-F5344CB8AC3E}">
        <p14:creationId xmlns:p14="http://schemas.microsoft.com/office/powerpoint/2010/main" val="371881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22F9A-9B91-40C5-A36C-CA3EDF797B51}"/>
              </a:ext>
            </a:extLst>
          </p:cNvPr>
          <p:cNvSpPr>
            <a:spLocks noGrp="1"/>
          </p:cNvSpPr>
          <p:nvPr>
            <p:ph type="title"/>
          </p:nvPr>
        </p:nvSpPr>
        <p:spPr/>
        <p:txBody>
          <a:bodyPr/>
          <a:lstStyle/>
          <a:p>
            <a:r>
              <a:rPr lang="fr-BE" dirty="0"/>
              <a:t>20th </a:t>
            </a:r>
            <a:r>
              <a:rPr lang="fr-BE" dirty="0" err="1"/>
              <a:t>degree</a:t>
            </a:r>
            <a:r>
              <a:rPr lang="fr-BE" dirty="0"/>
              <a:t> polynomial</a:t>
            </a:r>
            <a:endParaRPr lang="en-US"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51F7735-2206-45E7-A56E-9B8361CDAA4D}"/>
                  </a:ext>
                </a:extLst>
              </p:cNvPr>
              <p:cNvSpPr txBox="1"/>
              <p:nvPr/>
            </p:nvSpPr>
            <p:spPr>
              <a:xfrm>
                <a:off x="488279" y="3017813"/>
                <a:ext cx="5149041" cy="1454372"/>
              </a:xfrm>
              <a:prstGeom prst="rect">
                <a:avLst/>
              </a:prstGeom>
              <a:noFill/>
            </p:spPr>
            <p:txBody>
              <a:bodyPr wrap="square" rtlCol="0">
                <a:spAutoFit/>
              </a:bodyPr>
              <a:lstStyle/>
              <a:p>
                <a:endParaRPr lang="fr-BE" dirty="0"/>
              </a:p>
              <a:p>
                <a:pPr/>
                <a14:m>
                  <m:oMathPara xmlns:m="http://schemas.openxmlformats.org/officeDocument/2006/math">
                    <m:oMathParaPr>
                      <m:jc m:val="centerGroup"/>
                    </m:oMathParaPr>
                    <m:oMath xmlns:m="http://schemas.openxmlformats.org/officeDocument/2006/math">
                      <m:r>
                        <a:rPr lang="nl-BE" b="0" i="1" smtClean="0">
                          <a:latin typeface="Cambria Math" panose="02040503050406030204" pitchFamily="18" charset="0"/>
                        </a:rPr>
                        <m:t>h</m:t>
                      </m:r>
                      <m:d>
                        <m:dPr>
                          <m:ctrlPr>
                            <a:rPr lang="fr-BE" b="0" i="1" smtClean="0">
                              <a:latin typeface="Cambria Math" panose="02040503050406030204" pitchFamily="18" charset="0"/>
                            </a:rPr>
                          </m:ctrlPr>
                        </m:dPr>
                        <m:e>
                          <m:r>
                            <a:rPr lang="fr-BE" b="0" i="1" smtClean="0">
                              <a:latin typeface="Cambria Math" panose="02040503050406030204" pitchFamily="18" charset="0"/>
                            </a:rPr>
                            <m:t>𝑋</m:t>
                          </m:r>
                        </m:e>
                      </m:d>
                      <m:r>
                        <a:rPr lang="fr-BE" b="0" i="1" smtClean="0">
                          <a:latin typeface="Cambria Math" panose="02040503050406030204" pitchFamily="18" charset="0"/>
                        </a:rPr>
                        <m:t>=</m:t>
                      </m:r>
                      <m:nary>
                        <m:naryPr>
                          <m:chr m:val="∑"/>
                          <m:ctrlPr>
                            <a:rPr lang="fr-BE" b="0" i="1" smtClean="0">
                              <a:latin typeface="Cambria Math" panose="02040503050406030204" pitchFamily="18" charset="0"/>
                            </a:rPr>
                          </m:ctrlPr>
                        </m:naryPr>
                        <m:sub>
                          <m:r>
                            <m:rPr>
                              <m:brk m:alnAt="23"/>
                            </m:rPr>
                            <a:rPr lang="fr-BE" b="0" i="1" smtClean="0">
                              <a:latin typeface="Cambria Math" panose="02040503050406030204" pitchFamily="18" charset="0"/>
                            </a:rPr>
                            <m:t>𝑖</m:t>
                          </m:r>
                          <m:r>
                            <a:rPr lang="fr-BE" b="0" i="1" smtClean="0">
                              <a:latin typeface="Cambria Math" panose="02040503050406030204" pitchFamily="18" charset="0"/>
                            </a:rPr>
                            <m:t>=0</m:t>
                          </m:r>
                        </m:sub>
                        <m:sup>
                          <m:r>
                            <a:rPr lang="fr-BE" b="0" i="1" smtClean="0">
                              <a:latin typeface="Cambria Math" panose="02040503050406030204" pitchFamily="18" charset="0"/>
                            </a:rPr>
                            <m:t>20</m:t>
                          </m:r>
                        </m:sup>
                        <m:e>
                          <m:sSub>
                            <m:sSubPr>
                              <m:ctrlPr>
                                <a:rPr lang="fr-BE" i="1">
                                  <a:latin typeface="Cambria Math" panose="02040503050406030204" pitchFamily="18" charset="0"/>
                                </a:rPr>
                              </m:ctrlPr>
                            </m:sSubPr>
                            <m:e>
                              <m:r>
                                <a:rPr lang="fr-BE" i="1">
                                  <a:latin typeface="Cambria Math" panose="02040503050406030204" pitchFamily="18" charset="0"/>
                                  <a:ea typeface="Cambria Math" panose="02040503050406030204" pitchFamily="18" charset="0"/>
                                </a:rPr>
                                <m:t>𝜔</m:t>
                              </m:r>
                            </m:e>
                            <m:sub>
                              <m:r>
                                <a:rPr lang="fr-BE" b="0" i="1" smtClean="0">
                                  <a:latin typeface="Cambria Math" panose="02040503050406030204" pitchFamily="18" charset="0"/>
                                  <a:ea typeface="Cambria Math" panose="02040503050406030204" pitchFamily="18" charset="0"/>
                                </a:rPr>
                                <m:t>𝑖</m:t>
                              </m:r>
                            </m:sub>
                          </m:sSub>
                          <m:sSup>
                            <m:sSupPr>
                              <m:ctrlPr>
                                <a:rPr lang="fr-BE" i="1" smtClean="0">
                                  <a:latin typeface="Cambria Math" panose="02040503050406030204" pitchFamily="18" charset="0"/>
                                  <a:ea typeface="Cambria Math" panose="02040503050406030204" pitchFamily="18" charset="0"/>
                                </a:rPr>
                              </m:ctrlPr>
                            </m:sSupPr>
                            <m:e>
                              <m:r>
                                <a:rPr lang="fr-BE" b="0" i="1" smtClean="0">
                                  <a:latin typeface="Cambria Math" panose="02040503050406030204" pitchFamily="18" charset="0"/>
                                  <a:ea typeface="Cambria Math" panose="02040503050406030204" pitchFamily="18" charset="0"/>
                                </a:rPr>
                                <m:t>𝑋</m:t>
                              </m:r>
                            </m:e>
                            <m:sup>
                              <m:r>
                                <a:rPr lang="fr-BE" b="0" i="1" smtClean="0">
                                  <a:latin typeface="Cambria Math" panose="02040503050406030204" pitchFamily="18" charset="0"/>
                                  <a:ea typeface="Cambria Math" panose="02040503050406030204" pitchFamily="18" charset="0"/>
                                </a:rPr>
                                <m:t>𝑖</m:t>
                              </m:r>
                            </m:sup>
                          </m:sSup>
                        </m:e>
                      </m:nary>
                    </m:oMath>
                  </m:oMathPara>
                </a14:m>
                <a:endParaRPr lang="en-US" dirty="0"/>
              </a:p>
              <a:p>
                <a:endParaRPr lang="en-US" dirty="0"/>
              </a:p>
            </p:txBody>
          </p:sp>
        </mc:Choice>
        <mc:Fallback xmlns="">
          <p:sp>
            <p:nvSpPr>
              <p:cNvPr id="7" name="ZoneTexte 6">
                <a:extLst>
                  <a:ext uri="{FF2B5EF4-FFF2-40B4-BE49-F238E27FC236}">
                    <a16:creationId xmlns:a16="http://schemas.microsoft.com/office/drawing/2014/main" id="{751F7735-2206-45E7-A56E-9B8361CDAA4D}"/>
                  </a:ext>
                </a:extLst>
              </p:cNvPr>
              <p:cNvSpPr txBox="1">
                <a:spLocks noRot="1" noChangeAspect="1" noMove="1" noResize="1" noEditPoints="1" noAdjustHandles="1" noChangeArrowheads="1" noChangeShapeType="1" noTextEdit="1"/>
              </p:cNvSpPr>
              <p:nvPr/>
            </p:nvSpPr>
            <p:spPr>
              <a:xfrm>
                <a:off x="488279" y="3017813"/>
                <a:ext cx="5149041" cy="1454372"/>
              </a:xfrm>
              <a:prstGeom prst="rect">
                <a:avLst/>
              </a:prstGeom>
              <a:blipFill>
                <a:blip r:embed="rId2"/>
                <a:stretch>
                  <a:fillRect t="-39130" b="-68696"/>
                </a:stretch>
              </a:blipFill>
            </p:spPr>
            <p:txBody>
              <a:bodyPr/>
              <a:lstStyle/>
              <a:p>
                <a:r>
                  <a:rPr lang="en-US">
                    <a:noFill/>
                  </a:rPr>
                  <a:t> </a:t>
                </a:r>
              </a:p>
            </p:txBody>
          </p:sp>
        </mc:Fallback>
      </mc:AlternateContent>
      <p:sp>
        <p:nvSpPr>
          <p:cNvPr id="8" name="ZoneTexte 7">
            <a:extLst>
              <a:ext uri="{FF2B5EF4-FFF2-40B4-BE49-F238E27FC236}">
                <a16:creationId xmlns:a16="http://schemas.microsoft.com/office/drawing/2014/main" id="{F0247E3C-556E-4E7A-A779-ED503DEC1743}"/>
              </a:ext>
            </a:extLst>
          </p:cNvPr>
          <p:cNvSpPr txBox="1"/>
          <p:nvPr/>
        </p:nvSpPr>
        <p:spPr>
          <a:xfrm>
            <a:off x="5637320" y="2974019"/>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3230B813-5773-4DB9-8E2C-323ECEF3D7EE}"/>
                  </a:ext>
                </a:extLst>
              </p:cNvPr>
              <p:cNvSpPr txBox="1"/>
              <p:nvPr/>
            </p:nvSpPr>
            <p:spPr>
              <a:xfrm>
                <a:off x="660077" y="4097453"/>
                <a:ext cx="6233889" cy="707886"/>
              </a:xfrm>
              <a:prstGeom prst="rect">
                <a:avLst/>
              </a:prstGeom>
              <a:noFill/>
            </p:spPr>
            <p:txBody>
              <a:bodyPr wrap="square" rtlCol="0">
                <a:spAutoFit/>
              </a:bodyPr>
              <a:lstStyle/>
              <a:p>
                <a:r>
                  <a:rPr lang="fr-BE" sz="2000" dirty="0"/>
                  <a:t>During the training phase, </a:t>
                </a:r>
                <a:r>
                  <a:rPr lang="fr-BE" sz="2000" dirty="0" err="1"/>
                  <a:t>find</a:t>
                </a:r>
                <a:r>
                  <a:rPr lang="fr-BE" sz="2000" dirty="0"/>
                  <a:t> the values for </a:t>
                </a:r>
                <a14:m>
                  <m:oMath xmlns:m="http://schemas.openxmlformats.org/officeDocument/2006/math">
                    <m:sSub>
                      <m:sSubPr>
                        <m:ctrlPr>
                          <a:rPr lang="fr-BE" sz="2000" i="1" smtClean="0">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0</m:t>
                        </m:r>
                      </m:sub>
                    </m:sSub>
                  </m:oMath>
                </a14:m>
                <a:r>
                  <a:rPr lang="fr-BE" sz="2000" dirty="0"/>
                  <a:t>, </a:t>
                </a:r>
                <a14:m>
                  <m:oMath xmlns:m="http://schemas.openxmlformats.org/officeDocument/2006/math">
                    <m:r>
                      <a:rPr lang="fr-BE" sz="2000" b="0" i="1" smtClean="0">
                        <a:latin typeface="Cambria Math" panose="02040503050406030204" pitchFamily="18" charset="0"/>
                      </a:rPr>
                      <m:t>…</m:t>
                    </m:r>
                  </m:oMath>
                </a14:m>
                <a:r>
                  <a:rPr lang="fr-BE" sz="2000" dirty="0"/>
                  <a:t>, </a:t>
                </a:r>
                <a14:m>
                  <m:oMath xmlns:m="http://schemas.openxmlformats.org/officeDocument/2006/math">
                    <m:sSub>
                      <m:sSubPr>
                        <m:ctrlPr>
                          <a:rPr lang="fr-BE" sz="2000" i="1">
                            <a:latin typeface="Cambria Math" panose="02040503050406030204" pitchFamily="18" charset="0"/>
                          </a:rPr>
                        </m:ctrlPr>
                      </m:sSubPr>
                      <m:e>
                        <m:r>
                          <a:rPr lang="fr-BE" sz="2000" i="1">
                            <a:latin typeface="Cambria Math" panose="02040503050406030204" pitchFamily="18" charset="0"/>
                            <a:ea typeface="Cambria Math" panose="02040503050406030204" pitchFamily="18" charset="0"/>
                          </a:rPr>
                          <m:t>𝜔</m:t>
                        </m:r>
                      </m:e>
                      <m:sub>
                        <m:r>
                          <a:rPr lang="fr-BE" sz="2000" b="0" i="1" smtClean="0">
                            <a:latin typeface="Cambria Math" panose="02040503050406030204" pitchFamily="18" charset="0"/>
                            <a:ea typeface="Cambria Math" panose="02040503050406030204" pitchFamily="18" charset="0"/>
                          </a:rPr>
                          <m:t>20</m:t>
                        </m:r>
                      </m:sub>
                    </m:sSub>
                  </m:oMath>
                </a14:m>
                <a:r>
                  <a:rPr lang="fr-BE" sz="2000" dirty="0"/>
                  <a:t> in </a:t>
                </a:r>
                <a:r>
                  <a:rPr lang="fr-BE" sz="2000" dirty="0" err="1"/>
                  <a:t>order</a:t>
                </a:r>
                <a:r>
                  <a:rPr lang="fr-BE" sz="2000" dirty="0"/>
                  <a:t> to best fit the training set  </a:t>
                </a:r>
                <a:endParaRPr lang="en-US" sz="2000" dirty="0"/>
              </a:p>
            </p:txBody>
          </p:sp>
        </mc:Choice>
        <mc:Fallback xmlns="">
          <p:sp>
            <p:nvSpPr>
              <p:cNvPr id="9" name="ZoneTexte 8">
                <a:extLst>
                  <a:ext uri="{FF2B5EF4-FFF2-40B4-BE49-F238E27FC236}">
                    <a16:creationId xmlns:a16="http://schemas.microsoft.com/office/drawing/2014/main" id="{3230B813-5773-4DB9-8E2C-323ECEF3D7EE}"/>
                  </a:ext>
                </a:extLst>
              </p:cNvPr>
              <p:cNvSpPr txBox="1">
                <a:spLocks noRot="1" noChangeAspect="1" noMove="1" noResize="1" noEditPoints="1" noAdjustHandles="1" noChangeArrowheads="1" noChangeShapeType="1" noTextEdit="1"/>
              </p:cNvSpPr>
              <p:nvPr/>
            </p:nvSpPr>
            <p:spPr>
              <a:xfrm>
                <a:off x="660077" y="4097453"/>
                <a:ext cx="6233889" cy="707886"/>
              </a:xfrm>
              <a:prstGeom prst="rect">
                <a:avLst/>
              </a:prstGeom>
              <a:blipFill>
                <a:blip r:embed="rId3"/>
                <a:stretch>
                  <a:fillRect l="-978" t="-4310" b="-14655"/>
                </a:stretch>
              </a:blipFill>
            </p:spPr>
            <p:txBody>
              <a:bodyPr/>
              <a:lstStyle/>
              <a:p>
                <a:r>
                  <a:rPr lang="en-US">
                    <a:noFill/>
                  </a:rPr>
                  <a:t> </a:t>
                </a:r>
              </a:p>
            </p:txBody>
          </p:sp>
        </mc:Fallback>
      </mc:AlternateContent>
      <p:sp>
        <p:nvSpPr>
          <p:cNvPr id="14" name="ZoneTexte 13">
            <a:extLst>
              <a:ext uri="{FF2B5EF4-FFF2-40B4-BE49-F238E27FC236}">
                <a16:creationId xmlns:a16="http://schemas.microsoft.com/office/drawing/2014/main" id="{CD9DC2A8-E208-4152-9A28-C36C3E98187A}"/>
              </a:ext>
            </a:extLst>
          </p:cNvPr>
          <p:cNvSpPr txBox="1"/>
          <p:nvPr/>
        </p:nvSpPr>
        <p:spPr>
          <a:xfrm>
            <a:off x="683580" y="2670957"/>
            <a:ext cx="4953740" cy="707886"/>
          </a:xfrm>
          <a:prstGeom prst="rect">
            <a:avLst/>
          </a:prstGeom>
          <a:noFill/>
        </p:spPr>
        <p:txBody>
          <a:bodyPr wrap="square" rtlCol="0">
            <a:spAutoFit/>
          </a:bodyPr>
          <a:lstStyle/>
          <a:p>
            <a:r>
              <a:rPr lang="fr-BE" sz="2000" dirty="0"/>
              <a:t>Polynomial of </a:t>
            </a:r>
            <a:r>
              <a:rPr lang="fr-BE" sz="2000" dirty="0" err="1"/>
              <a:t>degree</a:t>
            </a:r>
            <a:r>
              <a:rPr lang="fr-BE" sz="2000" dirty="0"/>
              <a:t> 20 </a:t>
            </a:r>
            <a:r>
              <a:rPr lang="fr-BE" sz="2000" dirty="0" err="1"/>
              <a:t>regression</a:t>
            </a:r>
            <a:r>
              <a:rPr lang="fr-BE" sz="2000" dirty="0"/>
              <a:t> model </a:t>
            </a:r>
            <a:r>
              <a:rPr lang="fr-BE" sz="2000" dirty="0" err="1"/>
              <a:t>with</a:t>
            </a:r>
            <a:r>
              <a:rPr lang="fr-BE" sz="2000" dirty="0"/>
              <a:t> 1 input and 1 output</a:t>
            </a:r>
            <a:endParaRPr lang="en-US" sz="2000" dirty="0"/>
          </a:p>
        </p:txBody>
      </p:sp>
      <p:pic>
        <p:nvPicPr>
          <p:cNvPr id="5" name="Image 4">
            <a:extLst>
              <a:ext uri="{FF2B5EF4-FFF2-40B4-BE49-F238E27FC236}">
                <a16:creationId xmlns:a16="http://schemas.microsoft.com/office/drawing/2014/main" id="{04063245-D5AA-4F9E-8725-F09DFD112CEC}"/>
              </a:ext>
            </a:extLst>
          </p:cNvPr>
          <p:cNvPicPr>
            <a:picLocks noChangeAspect="1"/>
          </p:cNvPicPr>
          <p:nvPr/>
        </p:nvPicPr>
        <p:blipFill rotWithShape="1">
          <a:blip r:embed="rId3">
            <a:extLst>
              <a:ext uri="{28A0092B-C50C-407E-A947-70E740481C1C}">
                <a14:useLocalDpi xmlns:a14="http://schemas.microsoft.com/office/drawing/2010/main" val="0"/>
              </a:ext>
            </a:extLst>
          </a:blip>
          <a:srcRect l="67253" t="17997" r="952" b="5401"/>
          <a:stretch/>
        </p:blipFill>
        <p:spPr>
          <a:xfrm>
            <a:off x="7350774" y="1864311"/>
            <a:ext cx="3860851" cy="3545552"/>
          </a:xfrm>
          <a:prstGeom prst="rect">
            <a:avLst/>
          </a:prstGeom>
        </p:spPr>
      </p:pic>
    </p:spTree>
    <p:extLst>
      <p:ext uri="{BB962C8B-B14F-4D97-AF65-F5344CB8AC3E}">
        <p14:creationId xmlns:p14="http://schemas.microsoft.com/office/powerpoint/2010/main" val="339531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5EF701-5BBD-4879-AFAA-28970BE34966}"/>
              </a:ext>
            </a:extLst>
          </p:cNvPr>
          <p:cNvSpPr>
            <a:spLocks noGrp="1"/>
          </p:cNvSpPr>
          <p:nvPr>
            <p:ph type="title"/>
          </p:nvPr>
        </p:nvSpPr>
        <p:spPr>
          <a:xfrm>
            <a:off x="722243" y="267471"/>
            <a:ext cx="10515600" cy="1325563"/>
          </a:xfrm>
        </p:spPr>
        <p:txBody>
          <a:bodyPr/>
          <a:lstStyle/>
          <a:p>
            <a:r>
              <a:rPr lang="fr-BE" dirty="0"/>
              <a:t>Model </a:t>
            </a:r>
            <a:r>
              <a:rPr lang="fr-BE" dirty="0" err="1"/>
              <a:t>selection</a:t>
            </a:r>
            <a:endParaRPr lang="en-US" dirty="0"/>
          </a:p>
        </p:txBody>
      </p:sp>
      <p:sp>
        <p:nvSpPr>
          <p:cNvPr id="7" name="ZoneTexte 6">
            <a:extLst>
              <a:ext uri="{FF2B5EF4-FFF2-40B4-BE49-F238E27FC236}">
                <a16:creationId xmlns:a16="http://schemas.microsoft.com/office/drawing/2014/main" id="{7DC87336-7E6B-4317-A500-9406D889419C}"/>
              </a:ext>
            </a:extLst>
          </p:cNvPr>
          <p:cNvSpPr txBox="1"/>
          <p:nvPr/>
        </p:nvSpPr>
        <p:spPr>
          <a:xfrm>
            <a:off x="724513" y="4282205"/>
            <a:ext cx="10283687" cy="2308324"/>
          </a:xfrm>
          <a:prstGeom prst="rect">
            <a:avLst/>
          </a:prstGeom>
          <a:noFill/>
        </p:spPr>
        <p:txBody>
          <a:bodyPr wrap="square" rtlCol="0">
            <a:spAutoFit/>
          </a:bodyPr>
          <a:lstStyle/>
          <a:p>
            <a:pPr marL="285750" indent="-285750">
              <a:buFont typeface="Arial" panose="020B0604020202020204" pitchFamily="34" charset="0"/>
              <a:buChar char="•"/>
            </a:pPr>
            <a:r>
              <a:rPr lang="fr-BE" dirty="0" err="1"/>
              <a:t>Linear</a:t>
            </a:r>
            <a:r>
              <a:rPr lang="fr-BE" dirty="0"/>
              <a:t> model </a:t>
            </a:r>
            <a:r>
              <a:rPr lang="fr-BE" dirty="0" err="1"/>
              <a:t>error</a:t>
            </a:r>
            <a:r>
              <a:rPr lang="fr-BE" dirty="0"/>
              <a:t> on the training set: 0.4</a:t>
            </a:r>
          </a:p>
          <a:p>
            <a:pPr marL="285750" indent="-285750">
              <a:buFont typeface="Arial" panose="020B0604020202020204" pitchFamily="34" charset="0"/>
              <a:buChar char="•"/>
            </a:pPr>
            <a:r>
              <a:rPr lang="fr-BE" dirty="0"/>
              <a:t>4th </a:t>
            </a:r>
            <a:r>
              <a:rPr lang="fr-BE" dirty="0" err="1"/>
              <a:t>degree</a:t>
            </a:r>
            <a:r>
              <a:rPr lang="fr-BE" dirty="0"/>
              <a:t> polynomial </a:t>
            </a:r>
            <a:r>
              <a:rPr lang="fr-BE" dirty="0" err="1"/>
              <a:t>error</a:t>
            </a:r>
            <a:r>
              <a:rPr lang="fr-BE" dirty="0"/>
              <a:t> on the training set: 0.14</a:t>
            </a:r>
          </a:p>
          <a:p>
            <a:pPr marL="285750" indent="-285750">
              <a:buFont typeface="Arial" panose="020B0604020202020204" pitchFamily="34" charset="0"/>
              <a:buChar char="•"/>
            </a:pPr>
            <a:r>
              <a:rPr lang="fr-BE" dirty="0"/>
              <a:t>20th </a:t>
            </a:r>
            <a:r>
              <a:rPr lang="fr-BE" dirty="0" err="1"/>
              <a:t>degree</a:t>
            </a:r>
            <a:r>
              <a:rPr lang="fr-BE" dirty="0"/>
              <a:t> polynomial model </a:t>
            </a:r>
            <a:r>
              <a:rPr lang="fr-BE" dirty="0" err="1"/>
              <a:t>error</a:t>
            </a:r>
            <a:r>
              <a:rPr lang="fr-BE" dirty="0"/>
              <a:t> on the training set: 0.07</a:t>
            </a:r>
          </a:p>
          <a:p>
            <a:pPr marL="285750" indent="-285750">
              <a:buFont typeface="Arial" panose="020B0604020202020204" pitchFamily="34" charset="0"/>
              <a:buChar char="•"/>
            </a:pPr>
            <a:endParaRPr lang="fr-BE" dirty="0"/>
          </a:p>
          <a:p>
            <a:endParaRPr lang="fr-BE" dirty="0"/>
          </a:p>
          <a:p>
            <a:r>
              <a:rPr lang="fr-BE" dirty="0"/>
              <a:t>You </a:t>
            </a:r>
            <a:r>
              <a:rPr lang="fr-BE" dirty="0" err="1"/>
              <a:t>need</a:t>
            </a:r>
            <a:r>
              <a:rPr lang="fr-BE" dirty="0"/>
              <a:t> to </a:t>
            </a:r>
            <a:r>
              <a:rPr lang="fr-BE" dirty="0" err="1"/>
              <a:t>evaluate</a:t>
            </a:r>
            <a:r>
              <a:rPr lang="fr-BE" dirty="0"/>
              <a:t> </a:t>
            </a:r>
            <a:r>
              <a:rPr lang="fr-BE" dirty="0" err="1"/>
              <a:t>your</a:t>
            </a:r>
            <a:r>
              <a:rPr lang="fr-BE" dirty="0"/>
              <a:t> model on </a:t>
            </a:r>
            <a:r>
              <a:rPr lang="fr-BE" dirty="0" err="1"/>
              <a:t>unseen</a:t>
            </a:r>
            <a:r>
              <a:rPr lang="fr-BE" dirty="0"/>
              <a:t> data             Test set</a:t>
            </a:r>
          </a:p>
          <a:p>
            <a:pPr marL="285750" indent="-285750">
              <a:buFont typeface="Arial" panose="020B0604020202020204" pitchFamily="34" charset="0"/>
              <a:buChar char="•"/>
            </a:pPr>
            <a:endParaRPr lang="fr-BE" dirty="0"/>
          </a:p>
          <a:p>
            <a:pPr marL="285750" indent="-285750">
              <a:buFont typeface="Arial" panose="020B0604020202020204" pitchFamily="34" charset="0"/>
              <a:buChar char="•"/>
            </a:pPr>
            <a:endParaRPr lang="en-US" dirty="0"/>
          </a:p>
        </p:txBody>
      </p:sp>
      <p:cxnSp>
        <p:nvCxnSpPr>
          <p:cNvPr id="8" name="Connecteur droit avec flèche 7">
            <a:extLst>
              <a:ext uri="{FF2B5EF4-FFF2-40B4-BE49-F238E27FC236}">
                <a16:creationId xmlns:a16="http://schemas.microsoft.com/office/drawing/2014/main" id="{2A8B7E14-0DBF-4DA1-842A-7DC89A03FFF7}"/>
              </a:ext>
            </a:extLst>
          </p:cNvPr>
          <p:cNvCxnSpPr>
            <a:cxnSpLocks/>
          </p:cNvCxnSpPr>
          <p:nvPr/>
        </p:nvCxnSpPr>
        <p:spPr>
          <a:xfrm>
            <a:off x="5415379" y="5868140"/>
            <a:ext cx="5740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Image 8">
            <a:extLst>
              <a:ext uri="{FF2B5EF4-FFF2-40B4-BE49-F238E27FC236}">
                <a16:creationId xmlns:a16="http://schemas.microsoft.com/office/drawing/2014/main" id="{511B485A-5712-41D4-A599-8953AF2BB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458" y="1314835"/>
            <a:ext cx="8209170" cy="2869716"/>
          </a:xfrm>
          <a:prstGeom prst="rect">
            <a:avLst/>
          </a:prstGeom>
        </p:spPr>
      </p:pic>
      <p:pic>
        <p:nvPicPr>
          <p:cNvPr id="13" name="Image 12">
            <a:extLst>
              <a:ext uri="{FF2B5EF4-FFF2-40B4-BE49-F238E27FC236}">
                <a16:creationId xmlns:a16="http://schemas.microsoft.com/office/drawing/2014/main" id="{963AAD91-7091-463E-85F9-7407FEEE55E1}"/>
              </a:ext>
            </a:extLst>
          </p:cNvPr>
          <p:cNvPicPr>
            <a:picLocks noChangeAspect="1"/>
          </p:cNvPicPr>
          <p:nvPr/>
        </p:nvPicPr>
        <p:blipFill rotWithShape="1">
          <a:blip r:embed="rId2">
            <a:extLst>
              <a:ext uri="{28A0092B-C50C-407E-A947-70E740481C1C}">
                <a14:useLocalDpi xmlns:a14="http://schemas.microsoft.com/office/drawing/2010/main" val="0"/>
              </a:ext>
            </a:extLst>
          </a:blip>
          <a:srcRect l="-1235" b="88012"/>
          <a:stretch/>
        </p:blipFill>
        <p:spPr>
          <a:xfrm>
            <a:off x="1824756" y="1523661"/>
            <a:ext cx="8310573" cy="344010"/>
          </a:xfrm>
          <a:prstGeom prst="rect">
            <a:avLst/>
          </a:prstGeom>
        </p:spPr>
      </p:pic>
      <p:sp>
        <p:nvSpPr>
          <p:cNvPr id="14" name="Rectangle 13">
            <a:extLst>
              <a:ext uri="{FF2B5EF4-FFF2-40B4-BE49-F238E27FC236}">
                <a16:creationId xmlns:a16="http://schemas.microsoft.com/office/drawing/2014/main" id="{C13C0A90-A2E9-41E5-81BD-5BF5F5E6E085}"/>
              </a:ext>
            </a:extLst>
          </p:cNvPr>
          <p:cNvSpPr/>
          <p:nvPr/>
        </p:nvSpPr>
        <p:spPr>
          <a:xfrm>
            <a:off x="2414726" y="1253717"/>
            <a:ext cx="7803472" cy="26994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CC97B64-7436-49AA-A23C-9254690F9E24}"/>
              </a:ext>
            </a:extLst>
          </p:cNvPr>
          <p:cNvSpPr/>
          <p:nvPr/>
        </p:nvSpPr>
        <p:spPr>
          <a:xfrm>
            <a:off x="2956264" y="3959441"/>
            <a:ext cx="6977849" cy="2251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24166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C2A5A7-92EB-4317-B470-B463B2E647C9}"/>
              </a:ext>
            </a:extLst>
          </p:cNvPr>
          <p:cNvSpPr>
            <a:spLocks noGrp="1"/>
          </p:cNvSpPr>
          <p:nvPr>
            <p:ph type="title"/>
          </p:nvPr>
        </p:nvSpPr>
        <p:spPr/>
        <p:txBody>
          <a:bodyPr/>
          <a:lstStyle/>
          <a:p>
            <a:r>
              <a:rPr lang="fr-BE" dirty="0" err="1"/>
              <a:t>Outline</a:t>
            </a:r>
            <a:endParaRPr lang="en-US" dirty="0"/>
          </a:p>
        </p:txBody>
      </p:sp>
      <p:sp>
        <p:nvSpPr>
          <p:cNvPr id="3" name="Espace réservé du contenu 2">
            <a:extLst>
              <a:ext uri="{FF2B5EF4-FFF2-40B4-BE49-F238E27FC236}">
                <a16:creationId xmlns:a16="http://schemas.microsoft.com/office/drawing/2014/main" id="{1121BB5A-61D4-443A-B782-96221E1862EC}"/>
              </a:ext>
            </a:extLst>
          </p:cNvPr>
          <p:cNvSpPr>
            <a:spLocks noGrp="1"/>
          </p:cNvSpPr>
          <p:nvPr>
            <p:ph idx="1"/>
          </p:nvPr>
        </p:nvSpPr>
        <p:spPr/>
        <p:txBody>
          <a:bodyPr>
            <a:normAutofit lnSpcReduction="10000"/>
          </a:bodyPr>
          <a:lstStyle/>
          <a:p>
            <a:r>
              <a:rPr lang="fr-BE" sz="2400" dirty="0"/>
              <a:t>Introduction</a:t>
            </a:r>
          </a:p>
          <a:p>
            <a:r>
              <a:rPr lang="fr-BE" sz="2400" dirty="0"/>
              <a:t>Types of machine </a:t>
            </a:r>
            <a:r>
              <a:rPr lang="fr-BE" sz="2400" dirty="0" err="1"/>
              <a:t>learning problems</a:t>
            </a:r>
            <a:endParaRPr lang="fr-BE" sz="2400" dirty="0"/>
          </a:p>
          <a:p>
            <a:r>
              <a:rPr lang="fr-BE" sz="2400" dirty="0" err="1"/>
              <a:t>Supervised</a:t>
            </a:r>
            <a:r>
              <a:rPr lang="fr-BE" sz="2400" dirty="0"/>
              <a:t> </a:t>
            </a:r>
            <a:r>
              <a:rPr lang="fr-BE" sz="2400" dirty="0" err="1"/>
              <a:t>learning</a:t>
            </a:r>
            <a:endParaRPr lang="fr-BE" sz="2400" dirty="0"/>
          </a:p>
          <a:p>
            <a:pPr lvl="1"/>
            <a:r>
              <a:rPr lang="fr-BE" sz="2400" dirty="0"/>
              <a:t>Simple </a:t>
            </a:r>
            <a:r>
              <a:rPr lang="fr-BE" sz="2400" dirty="0" err="1"/>
              <a:t>models</a:t>
            </a:r>
            <a:r>
              <a:rPr lang="fr-BE" sz="2400" dirty="0"/>
              <a:t>, </a:t>
            </a:r>
            <a:r>
              <a:rPr lang="fr-BE" sz="2400" dirty="0" err="1"/>
              <a:t>overfitting</a:t>
            </a:r>
            <a:r>
              <a:rPr lang="fr-BE" sz="2400" dirty="0"/>
              <a:t> &amp; </a:t>
            </a:r>
            <a:r>
              <a:rPr lang="fr-BE" sz="2400" dirty="0" err="1"/>
              <a:t>underfitting</a:t>
            </a:r>
            <a:r>
              <a:rPr lang="fr-BE" sz="2400" dirty="0"/>
              <a:t>, Cross validation</a:t>
            </a:r>
          </a:p>
          <a:p>
            <a:pPr lvl="1"/>
            <a:r>
              <a:rPr lang="fr-BE" sz="2400" dirty="0"/>
              <a:t>k-</a:t>
            </a:r>
            <a:r>
              <a:rPr lang="fr-BE" sz="2400" dirty="0" err="1"/>
              <a:t>NN</a:t>
            </a:r>
            <a:endParaRPr lang="fr-BE" sz="2400" dirty="0"/>
          </a:p>
          <a:p>
            <a:pPr lvl="1"/>
            <a:r>
              <a:rPr lang="fr-BE" sz="2400" dirty="0" err="1"/>
              <a:t>Decision</a:t>
            </a:r>
            <a:r>
              <a:rPr lang="fr-BE" sz="2400" dirty="0"/>
              <a:t> </a:t>
            </a:r>
            <a:r>
              <a:rPr lang="fr-BE" sz="2400" dirty="0" err="1"/>
              <a:t>tree</a:t>
            </a:r>
            <a:r>
              <a:rPr lang="fr-BE" sz="2400" dirty="0"/>
              <a:t> </a:t>
            </a:r>
          </a:p>
          <a:p>
            <a:r>
              <a:rPr lang="fr-BE" sz="2400" dirty="0" err="1"/>
              <a:t>Steps</a:t>
            </a:r>
            <a:r>
              <a:rPr lang="fr-BE" sz="2400" dirty="0"/>
              <a:t> to solve a SL </a:t>
            </a:r>
            <a:r>
              <a:rPr lang="fr-BE" sz="2400" dirty="0" err="1"/>
              <a:t>problem</a:t>
            </a:r>
            <a:endParaRPr lang="fr-BE" sz="2400" dirty="0"/>
          </a:p>
          <a:p>
            <a:r>
              <a:rPr lang="fr-BE" sz="2400" dirty="0"/>
              <a:t>Practice session: room </a:t>
            </a:r>
            <a:r>
              <a:rPr lang="fr-BE" sz="2400" dirty="0" err="1"/>
              <a:t>occupancy</a:t>
            </a:r>
            <a:r>
              <a:rPr lang="fr-BE" sz="2400" dirty="0"/>
              <a:t> </a:t>
            </a:r>
            <a:r>
              <a:rPr lang="fr-BE" sz="2400" dirty="0" err="1"/>
              <a:t>prediction</a:t>
            </a:r>
            <a:endParaRPr lang="fr-BE" sz="2400" dirty="0"/>
          </a:p>
        </p:txBody>
      </p:sp>
    </p:spTree>
    <p:extLst>
      <p:ext uri="{BB962C8B-B14F-4D97-AF65-F5344CB8AC3E}">
        <p14:creationId xmlns:p14="http://schemas.microsoft.com/office/powerpoint/2010/main" val="64868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5EF701-5BBD-4879-AFAA-28970BE34966}"/>
              </a:ext>
            </a:extLst>
          </p:cNvPr>
          <p:cNvSpPr>
            <a:spLocks noGrp="1"/>
          </p:cNvSpPr>
          <p:nvPr>
            <p:ph type="title"/>
          </p:nvPr>
        </p:nvSpPr>
        <p:spPr>
          <a:xfrm>
            <a:off x="722243" y="267471"/>
            <a:ext cx="10515600" cy="1325563"/>
          </a:xfrm>
        </p:spPr>
        <p:txBody>
          <a:bodyPr/>
          <a:lstStyle/>
          <a:p>
            <a:r>
              <a:rPr lang="fr-BE" dirty="0"/>
              <a:t>Model </a:t>
            </a:r>
            <a:r>
              <a:rPr lang="fr-BE" dirty="0" err="1"/>
              <a:t>selection</a:t>
            </a:r>
            <a:endParaRPr lang="en-US" dirty="0"/>
          </a:p>
        </p:txBody>
      </p:sp>
      <p:sp>
        <p:nvSpPr>
          <p:cNvPr id="7" name="ZoneTexte 6">
            <a:extLst>
              <a:ext uri="{FF2B5EF4-FFF2-40B4-BE49-F238E27FC236}">
                <a16:creationId xmlns:a16="http://schemas.microsoft.com/office/drawing/2014/main" id="{7DC87336-7E6B-4317-A500-9406D889419C}"/>
              </a:ext>
            </a:extLst>
          </p:cNvPr>
          <p:cNvSpPr txBox="1"/>
          <p:nvPr/>
        </p:nvSpPr>
        <p:spPr>
          <a:xfrm>
            <a:off x="724513" y="4282205"/>
            <a:ext cx="10283687" cy="1754326"/>
          </a:xfrm>
          <a:prstGeom prst="rect">
            <a:avLst/>
          </a:prstGeom>
          <a:noFill/>
        </p:spPr>
        <p:txBody>
          <a:bodyPr wrap="square" rtlCol="0">
            <a:spAutoFit/>
          </a:bodyPr>
          <a:lstStyle/>
          <a:p>
            <a:pPr marL="285750" indent="-285750">
              <a:buFont typeface="Arial" panose="020B0604020202020204" pitchFamily="34" charset="0"/>
              <a:buChar char="•"/>
            </a:pPr>
            <a:r>
              <a:rPr lang="fr-BE" dirty="0" err="1"/>
              <a:t>Linear</a:t>
            </a:r>
            <a:r>
              <a:rPr lang="fr-BE" dirty="0"/>
              <a:t> model </a:t>
            </a:r>
            <a:r>
              <a:rPr lang="fr-BE" dirty="0" err="1"/>
              <a:t>accuracy</a:t>
            </a:r>
            <a:r>
              <a:rPr lang="fr-BE" dirty="0"/>
              <a:t> on the test set: 0.42</a:t>
            </a:r>
          </a:p>
          <a:p>
            <a:pPr marL="285750" indent="-285750">
              <a:buFont typeface="Arial" panose="020B0604020202020204" pitchFamily="34" charset="0"/>
              <a:buChar char="•"/>
            </a:pPr>
            <a:r>
              <a:rPr lang="fr-BE" dirty="0"/>
              <a:t>4th </a:t>
            </a:r>
            <a:r>
              <a:rPr lang="fr-BE" dirty="0" err="1"/>
              <a:t>Degree</a:t>
            </a:r>
            <a:r>
              <a:rPr lang="fr-BE" dirty="0"/>
              <a:t> polynomial </a:t>
            </a:r>
            <a:r>
              <a:rPr lang="fr-BE" dirty="0" err="1"/>
              <a:t>accuracy</a:t>
            </a:r>
            <a:r>
              <a:rPr lang="fr-BE" dirty="0"/>
              <a:t> on the test set: 0.17</a:t>
            </a:r>
          </a:p>
          <a:p>
            <a:pPr marL="285750" indent="-285750">
              <a:buFont typeface="Arial" panose="020B0604020202020204" pitchFamily="34" charset="0"/>
              <a:buChar char="•"/>
            </a:pPr>
            <a:r>
              <a:rPr lang="fr-BE" dirty="0"/>
              <a:t>20th </a:t>
            </a:r>
            <a:r>
              <a:rPr lang="fr-BE" dirty="0" err="1"/>
              <a:t>Degree</a:t>
            </a:r>
            <a:r>
              <a:rPr lang="fr-BE" dirty="0"/>
              <a:t> polynomial </a:t>
            </a:r>
            <a:r>
              <a:rPr lang="fr-BE" dirty="0" err="1"/>
              <a:t>accuracy</a:t>
            </a:r>
            <a:r>
              <a:rPr lang="fr-BE" dirty="0"/>
              <a:t> on the test set: 2000</a:t>
            </a:r>
          </a:p>
          <a:p>
            <a:endParaRPr lang="fr-BE" dirty="0"/>
          </a:p>
          <a:p>
            <a:r>
              <a:rPr lang="fr-BE" dirty="0" err="1"/>
              <a:t>Linear</a:t>
            </a:r>
            <a:r>
              <a:rPr lang="fr-BE" dirty="0"/>
              <a:t> model </a:t>
            </a:r>
            <a:r>
              <a:rPr lang="fr-BE" dirty="0" err="1"/>
              <a:t>is</a:t>
            </a:r>
            <a:r>
              <a:rPr lang="fr-BE" dirty="0"/>
              <a:t> </a:t>
            </a:r>
            <a:r>
              <a:rPr lang="fr-BE" dirty="0" err="1"/>
              <a:t>underfitting</a:t>
            </a:r>
            <a:r>
              <a:rPr lang="fr-BE" dirty="0"/>
              <a:t> </a:t>
            </a:r>
            <a:r>
              <a:rPr lang="fr-BE" dirty="0" err="1"/>
              <a:t>while</a:t>
            </a:r>
            <a:r>
              <a:rPr lang="fr-BE" dirty="0"/>
              <a:t> 20th </a:t>
            </a:r>
            <a:r>
              <a:rPr lang="fr-BE" dirty="0" err="1"/>
              <a:t>degree</a:t>
            </a:r>
            <a:r>
              <a:rPr lang="fr-BE" dirty="0"/>
              <a:t> polynomial </a:t>
            </a:r>
            <a:r>
              <a:rPr lang="fr-BE" dirty="0" err="1"/>
              <a:t>is</a:t>
            </a:r>
            <a:r>
              <a:rPr lang="fr-BE" dirty="0"/>
              <a:t> </a:t>
            </a:r>
            <a:r>
              <a:rPr lang="fr-BE" dirty="0" err="1"/>
              <a:t>overfitting</a:t>
            </a:r>
            <a:r>
              <a:rPr lang="fr-BE" dirty="0"/>
              <a:t>, the best fit for </a:t>
            </a:r>
            <a:r>
              <a:rPr lang="fr-BE" dirty="0" err="1"/>
              <a:t>this</a:t>
            </a:r>
            <a:r>
              <a:rPr lang="fr-BE" dirty="0"/>
              <a:t> </a:t>
            </a:r>
            <a:r>
              <a:rPr lang="fr-BE" dirty="0" err="1"/>
              <a:t>problem</a:t>
            </a:r>
            <a:r>
              <a:rPr lang="fr-BE" dirty="0"/>
              <a:t> </a:t>
            </a:r>
            <a:r>
              <a:rPr lang="fr-BE" dirty="0" err="1"/>
              <a:t>is</a:t>
            </a:r>
            <a:r>
              <a:rPr lang="fr-BE" dirty="0"/>
              <a:t> the 4th </a:t>
            </a:r>
            <a:r>
              <a:rPr lang="fr-BE" dirty="0" err="1"/>
              <a:t>degree</a:t>
            </a:r>
            <a:r>
              <a:rPr lang="fr-BE" dirty="0"/>
              <a:t> polynomial </a:t>
            </a:r>
          </a:p>
        </p:txBody>
      </p:sp>
      <p:pic>
        <p:nvPicPr>
          <p:cNvPr id="10" name="Image 9">
            <a:extLst>
              <a:ext uri="{FF2B5EF4-FFF2-40B4-BE49-F238E27FC236}">
                <a16:creationId xmlns:a16="http://schemas.microsoft.com/office/drawing/2014/main" id="{762A4FD0-E172-4022-B814-29A53BE3B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15" y="1321694"/>
            <a:ext cx="8209170" cy="2869716"/>
          </a:xfrm>
          <a:prstGeom prst="rect">
            <a:avLst/>
          </a:prstGeom>
        </p:spPr>
      </p:pic>
    </p:spTree>
    <p:extLst>
      <p:ext uri="{BB962C8B-B14F-4D97-AF65-F5344CB8AC3E}">
        <p14:creationId xmlns:p14="http://schemas.microsoft.com/office/powerpoint/2010/main" val="232339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6CBC0-ACCE-4528-8BC5-8470FF648262}"/>
              </a:ext>
            </a:extLst>
          </p:cNvPr>
          <p:cNvSpPr>
            <a:spLocks noGrp="1"/>
          </p:cNvSpPr>
          <p:nvPr>
            <p:ph type="title"/>
          </p:nvPr>
        </p:nvSpPr>
        <p:spPr/>
        <p:txBody>
          <a:bodyPr/>
          <a:lstStyle/>
          <a:p>
            <a:r>
              <a:rPr lang="fr-BE" dirty="0" err="1"/>
              <a:t>Overfitting</a:t>
            </a:r>
            <a:r>
              <a:rPr lang="fr-BE" dirty="0"/>
              <a:t> and </a:t>
            </a:r>
            <a:r>
              <a:rPr lang="fr-BE" dirty="0" err="1"/>
              <a:t>underfitting</a:t>
            </a:r>
            <a:endParaRPr lang="en-US" dirty="0"/>
          </a:p>
        </p:txBody>
      </p:sp>
      <p:sp>
        <p:nvSpPr>
          <p:cNvPr id="3" name="Espace réservé du contenu 2">
            <a:extLst>
              <a:ext uri="{FF2B5EF4-FFF2-40B4-BE49-F238E27FC236}">
                <a16:creationId xmlns:a16="http://schemas.microsoft.com/office/drawing/2014/main" id="{28D87185-17D7-4485-BE87-A8B38A36D3D6}"/>
              </a:ext>
            </a:extLst>
          </p:cNvPr>
          <p:cNvSpPr>
            <a:spLocks noGrp="1"/>
          </p:cNvSpPr>
          <p:nvPr>
            <p:ph idx="1"/>
          </p:nvPr>
        </p:nvSpPr>
        <p:spPr>
          <a:xfrm>
            <a:off x="390939" y="2141537"/>
            <a:ext cx="10515600" cy="4351338"/>
          </a:xfrm>
        </p:spPr>
        <p:txBody>
          <a:bodyPr>
            <a:normAutofit/>
          </a:bodyPr>
          <a:lstStyle/>
          <a:p>
            <a:pPr marL="0" indent="0">
              <a:buNone/>
            </a:pPr>
            <a:r>
              <a:rPr lang="en-US" dirty="0"/>
              <a:t>We can consider that data is composed of :</a:t>
            </a:r>
          </a:p>
          <a:p>
            <a:r>
              <a:rPr lang="en-US" dirty="0"/>
              <a:t>A main signal </a:t>
            </a:r>
          </a:p>
          <a:p>
            <a:r>
              <a:rPr lang="en-US" dirty="0"/>
              <a:t>A noise signal</a:t>
            </a:r>
          </a:p>
          <a:p>
            <a:pPr marL="0" indent="0">
              <a:buNone/>
            </a:pPr>
            <a:endParaRPr lang="en-US" dirty="0"/>
          </a:p>
          <a:p>
            <a:pPr marL="0" indent="0">
              <a:buNone/>
            </a:pPr>
            <a:r>
              <a:rPr lang="en-US" sz="2400" dirty="0"/>
              <a:t>Overfitting happens when the model captures the noise along with the main signal in data. (20</a:t>
            </a:r>
            <a:r>
              <a:rPr lang="en-US" sz="2400" baseline="30000" dirty="0"/>
              <a:t>th</a:t>
            </a:r>
            <a:r>
              <a:rPr lang="en-US" sz="2400" dirty="0"/>
              <a:t> degree polynomial)</a:t>
            </a:r>
          </a:p>
          <a:p>
            <a:pPr marL="0" indent="0">
              <a:buNone/>
            </a:pPr>
            <a:r>
              <a:rPr lang="en-US" sz="2400" dirty="0"/>
              <a:t>Underfitting happens when a model is unable to capture the main signal in data. </a:t>
            </a:r>
            <a:r>
              <a:rPr lang="en-US" sz="2400"/>
              <a:t>(Linear model)</a:t>
            </a:r>
            <a:endParaRPr lang="en-US" sz="2400" dirty="0"/>
          </a:p>
          <a:p>
            <a:pPr marL="0" indent="0">
              <a:buNone/>
            </a:pPr>
            <a:endParaRPr lang="en-US" sz="2400" dirty="0"/>
          </a:p>
        </p:txBody>
      </p:sp>
      <p:pic>
        <p:nvPicPr>
          <p:cNvPr id="5" name="Image 4">
            <a:extLst>
              <a:ext uri="{FF2B5EF4-FFF2-40B4-BE49-F238E27FC236}">
                <a16:creationId xmlns:a16="http://schemas.microsoft.com/office/drawing/2014/main" id="{059E743F-EBE3-4ECF-AC67-995E1A99F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422" y="1205299"/>
            <a:ext cx="4519848" cy="2571900"/>
          </a:xfrm>
          <a:prstGeom prst="rect">
            <a:avLst/>
          </a:prstGeom>
        </p:spPr>
      </p:pic>
    </p:spTree>
    <p:extLst>
      <p:ext uri="{BB962C8B-B14F-4D97-AF65-F5344CB8AC3E}">
        <p14:creationId xmlns:p14="http://schemas.microsoft.com/office/powerpoint/2010/main" val="1249450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EDEBA9-89AB-4996-8910-F3E12A64F9BB}"/>
              </a:ext>
            </a:extLst>
          </p:cNvPr>
          <p:cNvSpPr>
            <a:spLocks noGrp="1"/>
          </p:cNvSpPr>
          <p:nvPr>
            <p:ph type="title"/>
          </p:nvPr>
        </p:nvSpPr>
        <p:spPr>
          <a:xfrm>
            <a:off x="609600" y="255794"/>
            <a:ext cx="10515600" cy="1325563"/>
          </a:xfrm>
        </p:spPr>
        <p:txBody>
          <a:bodyPr/>
          <a:lstStyle/>
          <a:p>
            <a:r>
              <a:rPr lang="fr-BE" dirty="0"/>
              <a:t>Cross-validation</a:t>
            </a:r>
            <a:endParaRPr lang="en-US" dirty="0"/>
          </a:p>
        </p:txBody>
      </p:sp>
      <p:sp>
        <p:nvSpPr>
          <p:cNvPr id="3" name="Espace réservé du contenu 2">
            <a:extLst>
              <a:ext uri="{FF2B5EF4-FFF2-40B4-BE49-F238E27FC236}">
                <a16:creationId xmlns:a16="http://schemas.microsoft.com/office/drawing/2014/main" id="{E5E3FF46-B85E-4EC1-802B-978C36624A9C}"/>
              </a:ext>
            </a:extLst>
          </p:cNvPr>
          <p:cNvSpPr>
            <a:spLocks noGrp="1"/>
          </p:cNvSpPr>
          <p:nvPr>
            <p:ph idx="1"/>
          </p:nvPr>
        </p:nvSpPr>
        <p:spPr>
          <a:xfrm>
            <a:off x="722790" y="1372864"/>
            <a:ext cx="10515600" cy="2634491"/>
          </a:xfrm>
        </p:spPr>
        <p:txBody>
          <a:bodyPr>
            <a:normAutofit/>
          </a:bodyPr>
          <a:lstStyle/>
          <a:p>
            <a:pPr marL="0" indent="0">
              <a:buNone/>
            </a:pPr>
            <a:r>
              <a:rPr lang="en-US" sz="2000" dirty="0"/>
              <a:t>In general, this is bad practice to adjust your model based on your test set performance. Cross-validation is solution to prevent overfitting without evaluating its model on the test set. </a:t>
            </a:r>
          </a:p>
          <a:p>
            <a:r>
              <a:rPr lang="en-US" sz="1600" b="0" i="0" dirty="0">
                <a:effectLst/>
                <a:latin typeface="Inter"/>
              </a:rPr>
              <a:t>Split your initial training data into k subsets. </a:t>
            </a:r>
          </a:p>
          <a:p>
            <a:r>
              <a:rPr lang="en-US" sz="1600" dirty="0">
                <a:latin typeface="Inter"/>
              </a:rPr>
              <a:t>I</a:t>
            </a:r>
            <a:r>
              <a:rPr lang="en-US" sz="1600" b="0" i="0" dirty="0">
                <a:effectLst/>
                <a:latin typeface="Inter"/>
              </a:rPr>
              <a:t>teratively train the algorithm on k-1 subsets while using the remaining fold as the “test” set (called validation set) to calculate the prediction error.</a:t>
            </a:r>
          </a:p>
        </p:txBody>
      </p:sp>
      <p:pic>
        <p:nvPicPr>
          <p:cNvPr id="5" name="Image 4">
            <a:extLst>
              <a:ext uri="{FF2B5EF4-FFF2-40B4-BE49-F238E27FC236}">
                <a16:creationId xmlns:a16="http://schemas.microsoft.com/office/drawing/2014/main" id="{D44CB508-7BF3-4BCA-943C-6EAEB6A1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8655" y="3611047"/>
            <a:ext cx="6912925" cy="2647860"/>
          </a:xfrm>
          <a:prstGeom prst="rect">
            <a:avLst/>
          </a:prstGeom>
        </p:spPr>
      </p:pic>
      <p:sp>
        <p:nvSpPr>
          <p:cNvPr id="4" name="Rectangle 3">
            <a:extLst>
              <a:ext uri="{FF2B5EF4-FFF2-40B4-BE49-F238E27FC236}">
                <a16:creationId xmlns:a16="http://schemas.microsoft.com/office/drawing/2014/main" id="{BE9E9839-09AD-284D-BC3C-5EA89D3DC63A}"/>
              </a:ext>
            </a:extLst>
          </p:cNvPr>
          <p:cNvSpPr/>
          <p:nvPr/>
        </p:nvSpPr>
        <p:spPr>
          <a:xfrm>
            <a:off x="689960" y="3800495"/>
            <a:ext cx="3578087" cy="2062103"/>
          </a:xfrm>
          <a:prstGeom prst="rect">
            <a:avLst/>
          </a:prstGeom>
        </p:spPr>
        <p:txBody>
          <a:bodyPr wrap="square">
            <a:spAutoFit/>
          </a:bodyPr>
          <a:lstStyle/>
          <a:p>
            <a:pPr marL="285750" indent="-285750">
              <a:buFont typeface="Arial" panose="020B0604020202020204" pitchFamily="34" charset="0"/>
              <a:buChar char="•"/>
            </a:pPr>
            <a:r>
              <a:rPr lang="en-US" sz="1600" dirty="0">
                <a:latin typeface="Inter"/>
              </a:rPr>
              <a:t>Report the mean error over the k subsets. </a:t>
            </a:r>
          </a:p>
          <a:p>
            <a:pPr marL="285750" indent="-285750">
              <a:buFont typeface="Arial" panose="020B0604020202020204" pitchFamily="34" charset="0"/>
              <a:buChar char="•"/>
            </a:pPr>
            <a:r>
              <a:rPr lang="en-US" sz="1600" dirty="0">
                <a:latin typeface="Inter"/>
              </a:rPr>
              <a:t>Cross-validation allows you to tune hyperparameters with only your original training set. This allows you to keep your test set as a truly unseen dataset for selecting your final model.</a:t>
            </a:r>
          </a:p>
        </p:txBody>
      </p:sp>
    </p:spTree>
    <p:extLst>
      <p:ext uri="{BB962C8B-B14F-4D97-AF65-F5344CB8AC3E}">
        <p14:creationId xmlns:p14="http://schemas.microsoft.com/office/powerpoint/2010/main" val="174450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C13BD-FF41-A44C-986A-FF5899613742}"/>
              </a:ext>
            </a:extLst>
          </p:cNvPr>
          <p:cNvSpPr>
            <a:spLocks noGrp="1"/>
          </p:cNvSpPr>
          <p:nvPr>
            <p:ph type="title"/>
          </p:nvPr>
        </p:nvSpPr>
        <p:spPr/>
        <p:txBody>
          <a:bodyPr/>
          <a:lstStyle/>
          <a:p>
            <a:r>
              <a:rPr lang="en-US"/>
              <a:t>There are many SL methods</a:t>
            </a:r>
          </a:p>
        </p:txBody>
      </p:sp>
      <p:sp>
        <p:nvSpPr>
          <p:cNvPr id="3" name="Content Placeholder 2">
            <a:extLst>
              <a:ext uri="{FF2B5EF4-FFF2-40B4-BE49-F238E27FC236}">
                <a16:creationId xmlns:a16="http://schemas.microsoft.com/office/drawing/2014/main" id="{23355CCA-A523-5548-9AD0-522D1E6FF595}"/>
              </a:ext>
            </a:extLst>
          </p:cNvPr>
          <p:cNvSpPr>
            <a:spLocks noGrp="1"/>
          </p:cNvSpPr>
          <p:nvPr>
            <p:ph idx="1"/>
          </p:nvPr>
        </p:nvSpPr>
        <p:spPr/>
        <p:txBody>
          <a:bodyPr/>
          <a:lstStyle/>
          <a:p>
            <a:r>
              <a:rPr lang="en-US"/>
              <a:t>(Linear) regression</a:t>
            </a:r>
          </a:p>
          <a:p>
            <a:r>
              <a:rPr lang="en-US"/>
              <a:t>Nearest neighbors</a:t>
            </a:r>
          </a:p>
          <a:p>
            <a:r>
              <a:rPr lang="en-US"/>
              <a:t>Regression and decision trees</a:t>
            </a:r>
          </a:p>
          <a:p>
            <a:r>
              <a:rPr lang="en-US"/>
              <a:t>Support vector machines / support vector regression</a:t>
            </a:r>
          </a:p>
          <a:p>
            <a:r>
              <a:rPr lang="en-US"/>
              <a:t>Artificial neural networks =&gt; </a:t>
            </a:r>
            <a:r>
              <a:rPr lang="en-US">
                <a:hlinkClick r:id="rId3"/>
              </a:rPr>
              <a:t>deep learning</a:t>
            </a:r>
            <a:endParaRPr lang="en-US"/>
          </a:p>
          <a:p>
            <a:r>
              <a:rPr lang="en-US"/>
              <a:t>Ensemble methods</a:t>
            </a:r>
          </a:p>
          <a:p>
            <a:r>
              <a:rPr lang="en-US"/>
              <a:t>…</a:t>
            </a:r>
          </a:p>
        </p:txBody>
      </p:sp>
    </p:spTree>
    <p:extLst>
      <p:ext uri="{BB962C8B-B14F-4D97-AF65-F5344CB8AC3E}">
        <p14:creationId xmlns:p14="http://schemas.microsoft.com/office/powerpoint/2010/main" val="2718148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E575CB-F88B-4C27-930C-F487A2404944}"/>
              </a:ext>
            </a:extLst>
          </p:cNvPr>
          <p:cNvSpPr>
            <a:spLocks noGrp="1"/>
          </p:cNvSpPr>
          <p:nvPr>
            <p:ph type="title"/>
          </p:nvPr>
        </p:nvSpPr>
        <p:spPr/>
        <p:txBody>
          <a:bodyPr/>
          <a:lstStyle/>
          <a:p>
            <a:r>
              <a:rPr lang="fr-BE" dirty="0"/>
              <a:t>k-NN</a:t>
            </a:r>
            <a:endParaRPr lang="en-US" dirty="0"/>
          </a:p>
        </p:txBody>
      </p:sp>
      <p:pic>
        <p:nvPicPr>
          <p:cNvPr id="5" name="Espace réservé du contenu 4">
            <a:extLst>
              <a:ext uri="{FF2B5EF4-FFF2-40B4-BE49-F238E27FC236}">
                <a16:creationId xmlns:a16="http://schemas.microsoft.com/office/drawing/2014/main" id="{4AEEF0DC-4E5A-4E61-BBDA-118D4EB50C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3128" y="1486501"/>
            <a:ext cx="5492737" cy="4786395"/>
          </a:xfrm>
        </p:spPr>
      </p:pic>
      <p:sp>
        <p:nvSpPr>
          <p:cNvPr id="4" name="ZoneTexte 3">
            <a:extLst>
              <a:ext uri="{FF2B5EF4-FFF2-40B4-BE49-F238E27FC236}">
                <a16:creationId xmlns:a16="http://schemas.microsoft.com/office/drawing/2014/main" id="{6347E2C5-973C-476F-B432-D0D03DE7C48A}"/>
              </a:ext>
            </a:extLst>
          </p:cNvPr>
          <p:cNvSpPr txBox="1"/>
          <p:nvPr/>
        </p:nvSpPr>
        <p:spPr>
          <a:xfrm>
            <a:off x="736847" y="2273632"/>
            <a:ext cx="4589755" cy="3416320"/>
          </a:xfrm>
          <a:prstGeom prst="rect">
            <a:avLst/>
          </a:prstGeom>
          <a:noFill/>
        </p:spPr>
        <p:txBody>
          <a:bodyPr wrap="square" rtlCol="0">
            <a:spAutoFit/>
          </a:bodyPr>
          <a:lstStyle/>
          <a:p>
            <a:pPr marL="285750" indent="-285750">
              <a:buFont typeface="Arial" panose="020B0604020202020204" pitchFamily="34" charset="0"/>
              <a:buChar char="•"/>
            </a:pPr>
            <a:r>
              <a:rPr lang="fr-BE" sz="2400" dirty="0" err="1"/>
              <a:t>Find</a:t>
            </a:r>
            <a:r>
              <a:rPr lang="fr-BE" sz="2400" dirty="0"/>
              <a:t> the k </a:t>
            </a:r>
            <a:r>
              <a:rPr lang="fr-BE" sz="2400" dirty="0" err="1"/>
              <a:t>nearest</a:t>
            </a:r>
            <a:r>
              <a:rPr lang="fr-BE" sz="2400" dirty="0"/>
              <a:t> </a:t>
            </a:r>
            <a:r>
              <a:rPr lang="fr-BE" sz="2400" dirty="0" err="1"/>
              <a:t>neighbors</a:t>
            </a:r>
            <a:r>
              <a:rPr lang="fr-BE" sz="2400" dirty="0"/>
              <a:t> </a:t>
            </a:r>
            <a:r>
              <a:rPr lang="fr-BE" sz="2400" dirty="0" err="1"/>
              <a:t>with</a:t>
            </a:r>
            <a:r>
              <a:rPr lang="fr-BE" sz="2400" dirty="0"/>
              <a:t> respect to </a:t>
            </a:r>
            <a:r>
              <a:rPr lang="fr-BE" sz="2400" dirty="0" err="1"/>
              <a:t>Euclidian</a:t>
            </a:r>
            <a:r>
              <a:rPr lang="fr-BE" sz="2400" dirty="0"/>
              <a:t> distance</a:t>
            </a:r>
          </a:p>
          <a:p>
            <a:pPr marL="285750" indent="-285750">
              <a:buFont typeface="Arial" panose="020B0604020202020204" pitchFamily="34" charset="0"/>
              <a:buChar char="•"/>
            </a:pPr>
            <a:endParaRPr lang="fr-BE" sz="2400" dirty="0"/>
          </a:p>
          <a:p>
            <a:pPr marL="285750" indent="-285750">
              <a:buFont typeface="Arial" panose="020B0604020202020204" pitchFamily="34" charset="0"/>
              <a:buChar char="•"/>
            </a:pPr>
            <a:endParaRPr lang="fr-BE" sz="2400" dirty="0"/>
          </a:p>
          <a:p>
            <a:pPr marL="285750" indent="-285750">
              <a:buFont typeface="Arial" panose="020B0604020202020204" pitchFamily="34" charset="0"/>
              <a:buChar char="•"/>
            </a:pPr>
            <a:r>
              <a:rPr lang="fr-BE" sz="2400" dirty="0"/>
              <a:t>Output the </a:t>
            </a:r>
            <a:r>
              <a:rPr lang="fr-BE" sz="2400" dirty="0" err="1"/>
              <a:t>most</a:t>
            </a:r>
            <a:r>
              <a:rPr lang="fr-BE" sz="2400" dirty="0"/>
              <a:t> </a:t>
            </a:r>
            <a:r>
              <a:rPr lang="fr-BE" sz="2400" dirty="0" err="1"/>
              <a:t>frequent</a:t>
            </a:r>
            <a:r>
              <a:rPr lang="fr-BE" sz="2400" dirty="0"/>
              <a:t> class (classification) or the </a:t>
            </a:r>
            <a:r>
              <a:rPr lang="fr-BE" sz="2400" dirty="0" err="1"/>
              <a:t>average</a:t>
            </a:r>
            <a:r>
              <a:rPr lang="fr-BE" sz="2400" dirty="0"/>
              <a:t> outputs (</a:t>
            </a:r>
            <a:r>
              <a:rPr lang="fr-BE" sz="2400" dirty="0" err="1"/>
              <a:t>regression</a:t>
            </a:r>
            <a:r>
              <a:rPr lang="fr-BE" sz="2400" dirty="0"/>
              <a:t>) </a:t>
            </a:r>
            <a:r>
              <a:rPr lang="fr-BE" sz="2400" dirty="0" err="1"/>
              <a:t>among</a:t>
            </a:r>
            <a:r>
              <a:rPr lang="fr-BE" sz="2400" dirty="0"/>
              <a:t> the k </a:t>
            </a:r>
            <a:r>
              <a:rPr lang="fr-BE" sz="2400" dirty="0" err="1"/>
              <a:t>neighbors</a:t>
            </a:r>
            <a:endParaRPr lang="en-US" sz="2400" dirty="0"/>
          </a:p>
        </p:txBody>
      </p:sp>
    </p:spTree>
    <p:extLst>
      <p:ext uri="{BB962C8B-B14F-4D97-AF65-F5344CB8AC3E}">
        <p14:creationId xmlns:p14="http://schemas.microsoft.com/office/powerpoint/2010/main" val="254335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5F81DA-A9C0-43BC-BE80-5014057F4017}"/>
              </a:ext>
            </a:extLst>
          </p:cNvPr>
          <p:cNvSpPr>
            <a:spLocks noGrp="1"/>
          </p:cNvSpPr>
          <p:nvPr>
            <p:ph type="title"/>
          </p:nvPr>
        </p:nvSpPr>
        <p:spPr/>
        <p:txBody>
          <a:bodyPr/>
          <a:lstStyle/>
          <a:p>
            <a:r>
              <a:rPr lang="fr-BE" dirty="0" err="1"/>
              <a:t>Decision</a:t>
            </a:r>
            <a:r>
              <a:rPr lang="fr-BE" dirty="0"/>
              <a:t> </a:t>
            </a:r>
            <a:r>
              <a:rPr lang="fr-BE" dirty="0" err="1"/>
              <a:t>Tree</a:t>
            </a:r>
            <a:endParaRPr lang="en-US" dirty="0"/>
          </a:p>
        </p:txBody>
      </p:sp>
      <p:pic>
        <p:nvPicPr>
          <p:cNvPr id="5" name="Espace réservé du contenu 4" descr="Une image contenant table&#10;&#10;Description générée automatiquement">
            <a:extLst>
              <a:ext uri="{FF2B5EF4-FFF2-40B4-BE49-F238E27FC236}">
                <a16:creationId xmlns:a16="http://schemas.microsoft.com/office/drawing/2014/main" id="{5E27FE29-CA09-40A6-A7C4-B6F62E8944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45431" y="773007"/>
            <a:ext cx="6876813" cy="2437428"/>
          </a:xfrm>
        </p:spPr>
      </p:pic>
      <p:sp>
        <p:nvSpPr>
          <p:cNvPr id="6" name="ZoneTexte 5">
            <a:extLst>
              <a:ext uri="{FF2B5EF4-FFF2-40B4-BE49-F238E27FC236}">
                <a16:creationId xmlns:a16="http://schemas.microsoft.com/office/drawing/2014/main" id="{EC29BB5C-3995-439C-A7DF-9316E4A786B6}"/>
              </a:ext>
            </a:extLst>
          </p:cNvPr>
          <p:cNvSpPr txBox="1"/>
          <p:nvPr/>
        </p:nvSpPr>
        <p:spPr>
          <a:xfrm>
            <a:off x="577049" y="2294125"/>
            <a:ext cx="4083728" cy="2831544"/>
          </a:xfrm>
          <a:prstGeom prst="rect">
            <a:avLst/>
          </a:prstGeom>
          <a:noFill/>
        </p:spPr>
        <p:txBody>
          <a:bodyPr wrap="square" rtlCol="0">
            <a:spAutoFit/>
          </a:bodyPr>
          <a:lstStyle/>
          <a:p>
            <a:pPr marL="285750" indent="-285750">
              <a:buFont typeface="Arial" panose="020B0604020202020204" pitchFamily="34" charset="0"/>
              <a:buChar char="•"/>
            </a:pPr>
            <a:r>
              <a:rPr lang="fr-BE" sz="2000" dirty="0" err="1"/>
              <a:t>Choose</a:t>
            </a:r>
            <a:r>
              <a:rPr lang="fr-BE" sz="2000" dirty="0"/>
              <a:t> the input </a:t>
            </a:r>
            <a:r>
              <a:rPr lang="fr-BE" sz="2000" dirty="0" err="1"/>
              <a:t>that</a:t>
            </a:r>
            <a:r>
              <a:rPr lang="fr-BE" sz="2000" dirty="0"/>
              <a:t> best </a:t>
            </a:r>
            <a:r>
              <a:rPr lang="fr-BE" sz="2000" dirty="0" err="1"/>
              <a:t>separate</a:t>
            </a:r>
            <a:r>
              <a:rPr lang="fr-BE" sz="2000" dirty="0"/>
              <a:t> the training set </a:t>
            </a:r>
          </a:p>
          <a:p>
            <a:pPr marL="285750" indent="-285750">
              <a:buFont typeface="Arial" panose="020B0604020202020204" pitchFamily="34" charset="0"/>
              <a:buChar char="•"/>
            </a:pPr>
            <a:endParaRPr lang="fr-BE" sz="2000" dirty="0"/>
          </a:p>
          <a:p>
            <a:pPr marL="285750" indent="-285750">
              <a:buFont typeface="Arial" panose="020B0604020202020204" pitchFamily="34" charset="0"/>
              <a:buChar char="•"/>
            </a:pPr>
            <a:r>
              <a:rPr lang="fr-BE" sz="2000" dirty="0"/>
              <a:t>Split the training set </a:t>
            </a:r>
            <a:r>
              <a:rPr lang="fr-BE" sz="2000" dirty="0" err="1"/>
              <a:t>according</a:t>
            </a:r>
            <a:r>
              <a:rPr lang="fr-BE" sz="2000" dirty="0"/>
              <a:t> to the </a:t>
            </a:r>
            <a:r>
              <a:rPr lang="fr-BE" sz="2000" dirty="0" err="1"/>
              <a:t>chosen</a:t>
            </a:r>
            <a:r>
              <a:rPr lang="fr-BE" sz="2000" dirty="0"/>
              <a:t> input</a:t>
            </a:r>
          </a:p>
          <a:p>
            <a:pPr marL="285750" indent="-285750">
              <a:buFont typeface="Arial" panose="020B0604020202020204" pitchFamily="34" charset="0"/>
              <a:buChar char="•"/>
            </a:pPr>
            <a:endParaRPr lang="fr-BE" sz="2000" dirty="0"/>
          </a:p>
          <a:p>
            <a:pPr marL="285750" indent="-285750">
              <a:buFont typeface="Arial" panose="020B0604020202020204" pitchFamily="34" charset="0"/>
              <a:buChar char="•"/>
            </a:pPr>
            <a:r>
              <a:rPr lang="fr-BE" sz="2000" dirty="0" err="1"/>
              <a:t>Proceed</a:t>
            </a:r>
            <a:r>
              <a:rPr lang="fr-BE" sz="2000" dirty="0"/>
              <a:t> </a:t>
            </a:r>
            <a:r>
              <a:rPr lang="fr-BE" sz="2000" dirty="0" err="1"/>
              <a:t>recursively</a:t>
            </a:r>
            <a:r>
              <a:rPr lang="fr-BE" sz="2000" dirty="0"/>
              <a:t> </a:t>
            </a:r>
            <a:r>
              <a:rPr lang="fr-BE" sz="2000" dirty="0" err="1"/>
              <a:t>until</a:t>
            </a:r>
            <a:r>
              <a:rPr lang="fr-BE" sz="2000" dirty="0"/>
              <a:t> </a:t>
            </a:r>
            <a:r>
              <a:rPr lang="fr-BE" sz="2000" dirty="0" err="1"/>
              <a:t>each</a:t>
            </a:r>
            <a:r>
              <a:rPr lang="fr-BE" sz="2000" dirty="0"/>
              <a:t> </a:t>
            </a:r>
            <a:r>
              <a:rPr lang="fr-BE" sz="2000" dirty="0" err="1"/>
              <a:t>object</a:t>
            </a:r>
            <a:r>
              <a:rPr lang="fr-BE" sz="2000" dirty="0"/>
              <a:t> </a:t>
            </a:r>
            <a:r>
              <a:rPr lang="fr-BE" sz="2000" dirty="0" err="1"/>
              <a:t>is</a:t>
            </a:r>
            <a:r>
              <a:rPr lang="fr-BE" sz="2000" dirty="0"/>
              <a:t> </a:t>
            </a:r>
            <a:r>
              <a:rPr lang="fr-BE" sz="2000" dirty="0" err="1"/>
              <a:t>correctly</a:t>
            </a:r>
            <a:r>
              <a:rPr lang="fr-BE" sz="2000" dirty="0"/>
              <a:t> </a:t>
            </a:r>
            <a:r>
              <a:rPr lang="fr-BE" sz="2000" dirty="0" err="1"/>
              <a:t>classified</a:t>
            </a:r>
            <a:endParaRPr lang="fr-BE" sz="2000" dirty="0"/>
          </a:p>
          <a:p>
            <a:pPr marL="285750" indent="-285750">
              <a:buFont typeface="Arial" panose="020B0604020202020204" pitchFamily="34" charset="0"/>
              <a:buChar char="•"/>
            </a:pPr>
            <a:endParaRPr lang="en-US" dirty="0"/>
          </a:p>
        </p:txBody>
      </p:sp>
      <p:pic>
        <p:nvPicPr>
          <p:cNvPr id="8" name="Image 7">
            <a:extLst>
              <a:ext uri="{FF2B5EF4-FFF2-40B4-BE49-F238E27FC236}">
                <a16:creationId xmlns:a16="http://schemas.microsoft.com/office/drawing/2014/main" id="{8FA40A58-5335-4860-AB8C-F1E1513607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943" y="3910174"/>
            <a:ext cx="6790008" cy="2430991"/>
          </a:xfrm>
          <a:prstGeom prst="rect">
            <a:avLst/>
          </a:prstGeom>
        </p:spPr>
      </p:pic>
    </p:spTree>
    <p:extLst>
      <p:ext uri="{BB962C8B-B14F-4D97-AF65-F5344CB8AC3E}">
        <p14:creationId xmlns:p14="http://schemas.microsoft.com/office/powerpoint/2010/main" val="337025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8948F6-4F19-0A41-9F37-0689345C3D94}"/>
              </a:ext>
            </a:extLst>
          </p:cNvPr>
          <p:cNvPicPr>
            <a:picLocks noGrp="1" noChangeAspect="1"/>
          </p:cNvPicPr>
          <p:nvPr>
            <p:ph idx="1"/>
          </p:nvPr>
        </p:nvPicPr>
        <p:blipFill>
          <a:blip r:embed="rId2"/>
          <a:stretch>
            <a:fillRect/>
          </a:stretch>
        </p:blipFill>
        <p:spPr>
          <a:xfrm>
            <a:off x="768067" y="1686343"/>
            <a:ext cx="4816201" cy="3722566"/>
          </a:xfrm>
          <a:prstGeom prst="rect">
            <a:avLst/>
          </a:prstGeom>
        </p:spPr>
      </p:pic>
      <p:pic>
        <p:nvPicPr>
          <p:cNvPr id="5" name="Picture 4">
            <a:extLst>
              <a:ext uri="{FF2B5EF4-FFF2-40B4-BE49-F238E27FC236}">
                <a16:creationId xmlns:a16="http://schemas.microsoft.com/office/drawing/2014/main" id="{E9726D96-9A23-3647-B45B-4DA4718F365A}"/>
              </a:ext>
            </a:extLst>
          </p:cNvPr>
          <p:cNvPicPr>
            <a:picLocks noChangeAspect="1"/>
          </p:cNvPicPr>
          <p:nvPr/>
        </p:nvPicPr>
        <p:blipFill>
          <a:blip r:embed="rId3"/>
          <a:stretch>
            <a:fillRect/>
          </a:stretch>
        </p:blipFill>
        <p:spPr>
          <a:xfrm>
            <a:off x="6095999" y="1341485"/>
            <a:ext cx="4814807" cy="5086611"/>
          </a:xfrm>
          <a:prstGeom prst="rect">
            <a:avLst/>
          </a:prstGeom>
        </p:spPr>
      </p:pic>
      <p:pic>
        <p:nvPicPr>
          <p:cNvPr id="6" name="Picture 5">
            <a:extLst>
              <a:ext uri="{FF2B5EF4-FFF2-40B4-BE49-F238E27FC236}">
                <a16:creationId xmlns:a16="http://schemas.microsoft.com/office/drawing/2014/main" id="{83C249D1-F4CF-A34E-B86F-379B686273B0}"/>
              </a:ext>
            </a:extLst>
          </p:cNvPr>
          <p:cNvPicPr>
            <a:picLocks noChangeAspect="1"/>
          </p:cNvPicPr>
          <p:nvPr/>
        </p:nvPicPr>
        <p:blipFill>
          <a:blip r:embed="rId4"/>
          <a:stretch>
            <a:fillRect/>
          </a:stretch>
        </p:blipFill>
        <p:spPr>
          <a:xfrm>
            <a:off x="768066" y="454528"/>
            <a:ext cx="8044811" cy="1095303"/>
          </a:xfrm>
          <a:prstGeom prst="rect">
            <a:avLst/>
          </a:prstGeom>
        </p:spPr>
      </p:pic>
    </p:spTree>
    <p:extLst>
      <p:ext uri="{BB962C8B-B14F-4D97-AF65-F5344CB8AC3E}">
        <p14:creationId xmlns:p14="http://schemas.microsoft.com/office/powerpoint/2010/main" val="435090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664F-E9C2-5543-B16D-F38500F6E5AC}"/>
              </a:ext>
            </a:extLst>
          </p:cNvPr>
          <p:cNvSpPr>
            <a:spLocks noGrp="1"/>
          </p:cNvSpPr>
          <p:nvPr>
            <p:ph type="title"/>
          </p:nvPr>
        </p:nvSpPr>
        <p:spPr/>
        <p:txBody>
          <a:bodyPr>
            <a:normAutofit fontScale="90000"/>
          </a:bodyPr>
          <a:lstStyle/>
          <a:p>
            <a:r>
              <a:rPr lang="en-US"/>
              <a:t>Top down induction of a regression tree (TDIRT)</a:t>
            </a:r>
          </a:p>
        </p:txBody>
      </p:sp>
      <p:pic>
        <p:nvPicPr>
          <p:cNvPr id="9" name="Picture 8">
            <a:extLst>
              <a:ext uri="{FF2B5EF4-FFF2-40B4-BE49-F238E27FC236}">
                <a16:creationId xmlns:a16="http://schemas.microsoft.com/office/drawing/2014/main" id="{5FBE1AA1-3AB0-E344-89F2-E7830041D416}"/>
              </a:ext>
            </a:extLst>
          </p:cNvPr>
          <p:cNvPicPr>
            <a:picLocks noChangeAspect="1"/>
          </p:cNvPicPr>
          <p:nvPr/>
        </p:nvPicPr>
        <p:blipFill rotWithShape="1">
          <a:blip r:embed="rId3">
            <a:extLst>
              <a:ext uri="{28A0092B-C50C-407E-A947-70E740481C1C}">
                <a14:useLocalDpi xmlns:a14="http://schemas.microsoft.com/office/drawing/2010/main" val="0"/>
              </a:ext>
            </a:extLst>
          </a:blip>
          <a:srcRect l="1979" t="4027" r="1440" b="2985"/>
          <a:stretch/>
        </p:blipFill>
        <p:spPr>
          <a:xfrm>
            <a:off x="1082330" y="1205299"/>
            <a:ext cx="9905901" cy="4916532"/>
          </a:xfrm>
          <a:prstGeom prst="rect">
            <a:avLst/>
          </a:prstGeom>
        </p:spPr>
      </p:pic>
    </p:spTree>
    <p:extLst>
      <p:ext uri="{BB962C8B-B14F-4D97-AF65-F5344CB8AC3E}">
        <p14:creationId xmlns:p14="http://schemas.microsoft.com/office/powerpoint/2010/main" val="3004146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652E-5C6B-3D45-A906-633B707DE849}"/>
              </a:ext>
            </a:extLst>
          </p:cNvPr>
          <p:cNvSpPr>
            <a:spLocks noGrp="1"/>
          </p:cNvSpPr>
          <p:nvPr>
            <p:ph type="title"/>
          </p:nvPr>
        </p:nvSpPr>
        <p:spPr/>
        <p:txBody>
          <a:bodyPr/>
          <a:lstStyle/>
          <a:p>
            <a:r>
              <a:rPr lang="en-US"/>
              <a:t>Comments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96C73-1D6F-9847-A1D8-808DA3D9CB4C}"/>
                  </a:ext>
                </a:extLst>
              </p:cNvPr>
              <p:cNvSpPr>
                <a:spLocks noGrp="1"/>
              </p:cNvSpPr>
              <p:nvPr>
                <p:ph idx="1"/>
              </p:nvPr>
            </p:nvSpPr>
            <p:spPr/>
            <p:txBody>
              <a:bodyPr>
                <a:normAutofit/>
              </a:bodyPr>
              <a:lstStyle/>
              <a:p>
                <a:pPr rtl="0"/>
                <a:r>
                  <a:rPr lang="en-US" sz="2800" kern="1200">
                    <a:solidFill>
                      <a:schemeClr val="tx1"/>
                    </a:solidFill>
                  </a:rPr>
                  <a:t>If we use the mean squared error (</a:t>
                </a:r>
                <a:r>
                  <a:rPr lang="en-US" sz="2800" b="1" kern="1200">
                    <a:solidFill>
                      <a:schemeClr val="tx1"/>
                    </a:solidFill>
                  </a:rPr>
                  <a:t>MSE</a:t>
                </a:r>
                <a:r>
                  <a:rPr lang="en-US" sz="2800" kern="1200">
                    <a:solidFill>
                      <a:schemeClr val="tx1"/>
                    </a:solidFill>
                  </a:rPr>
                  <a:t>) </a:t>
                </a:r>
                <a:r>
                  <a:rPr lang="en-US" sz="2800" b="1" kern="1200">
                    <a:solidFill>
                      <a:schemeClr val="tx1"/>
                    </a:solidFill>
                  </a:rPr>
                  <a:t>criterion</a:t>
                </a:r>
                <a:r>
                  <a:rPr lang="en-US" sz="2800" kern="1200">
                    <a:solidFill>
                      <a:schemeClr val="tx1"/>
                    </a:solidFill>
                  </a:rPr>
                  <a:t> to estimate the </a:t>
                </a:r>
                <a:r>
                  <a:rPr lang="en-US" sz="2800" b="1" kern="1200">
                    <a:solidFill>
                      <a:schemeClr val="tx1"/>
                    </a:solidFill>
                  </a:rPr>
                  <a:t>accuracy</a:t>
                </a:r>
                <a:r>
                  <a:rPr lang="en-US" sz="2800" kern="1200">
                    <a:solidFill>
                      <a:schemeClr val="tx1"/>
                    </a:solidFill>
                  </a:rPr>
                  <a:t> of the tree predictor, defining </a:t>
                </a:r>
                <a14:m>
                  <m:oMath xmlns:m="http://schemas.openxmlformats.org/officeDocument/2006/math">
                    <m:sSub>
                      <m:sSubPr>
                        <m:ctrlPr>
                          <a:rPr lang="nl-BE" sz="2800" b="0" i="1" kern="1200">
                            <a:solidFill>
                              <a:schemeClr val="tx1"/>
                            </a:solidFill>
                            <a:latin typeface="Cambria Math" panose="02040503050406030204" pitchFamily="18" charset="0"/>
                          </a:rPr>
                        </m:ctrlPr>
                      </m:sSubPr>
                      <m:e>
                        <m:r>
                          <a:rPr lang="nl-BE" sz="2800" b="0" i="1" kern="1200">
                            <a:solidFill>
                              <a:schemeClr val="tx1"/>
                            </a:solidFill>
                            <a:latin typeface="Cambria Math" panose="02040503050406030204" pitchFamily="18" charset="0"/>
                          </a:rPr>
                          <m:t>𝑙</m:t>
                        </m:r>
                      </m:e>
                      <m:sub>
                        <m:r>
                          <a:rPr lang="nl-BE" sz="2800" b="0" i="1" kern="1200">
                            <a:solidFill>
                              <a:schemeClr val="tx1"/>
                            </a:solidFill>
                            <a:latin typeface="Cambria Math" panose="02040503050406030204" pitchFamily="18" charset="0"/>
                          </a:rPr>
                          <m:t>𝑖</m:t>
                        </m:r>
                      </m:sub>
                    </m:sSub>
                  </m:oMath>
                </a14:m>
                <a:r>
                  <a:rPr lang="en-US" sz="2800" kern="1200">
                    <a:solidFill>
                      <a:schemeClr val="tx1"/>
                    </a:solidFill>
                  </a:rPr>
                  <a:t> (step 4) as the </a:t>
                </a:r>
                <a:r>
                  <a:rPr lang="en-US" sz="2800" b="1" kern="1200">
                    <a:solidFill>
                      <a:schemeClr val="tx1"/>
                    </a:solidFill>
                  </a:rPr>
                  <a:t>mean value</a:t>
                </a:r>
                <a:r>
                  <a:rPr lang="en-US" sz="2800" kern="1200">
                    <a:solidFill>
                      <a:schemeClr val="tx1"/>
                    </a:solidFill>
                  </a:rPr>
                  <a:t> of the outputs of the objects constituting a leaf </a:t>
                </a:r>
                <a14:m>
                  <m:oMath xmlns:m="http://schemas.openxmlformats.org/officeDocument/2006/math">
                    <m:r>
                      <a:rPr lang="nl-BE" sz="2800" b="0" i="1" kern="1200">
                        <a:solidFill>
                          <a:schemeClr val="tx1"/>
                        </a:solidFill>
                        <a:latin typeface="Cambria Math" panose="02040503050406030204" pitchFamily="18" charset="0"/>
                      </a:rPr>
                      <m:t>𝑖</m:t>
                    </m:r>
                  </m:oMath>
                </a14:m>
                <a:r>
                  <a:rPr lang="en-US" sz="2800" kern="1200">
                    <a:solidFill>
                      <a:schemeClr val="tx1"/>
                    </a:solidFill>
                  </a:rPr>
                  <a:t> is </a:t>
                </a:r>
                <a:r>
                  <a:rPr lang="en-US" sz="2800" b="1" kern="1200">
                    <a:solidFill>
                      <a:schemeClr val="tx1"/>
                    </a:solidFill>
                  </a:rPr>
                  <a:t>optimal</a:t>
                </a:r>
                <a:r>
                  <a:rPr lang="en-US" sz="2800" kern="1200">
                    <a:solidFill>
                      <a:schemeClr val="tx1"/>
                    </a:solidFill>
                  </a:rPr>
                  <a:t> with respect to empirical prediction error</a:t>
                </a:r>
              </a:p>
              <a:p>
                <a:pPr rtl="0"/>
                <a:r>
                  <a:rPr lang="en-US"/>
                  <a:t>To </a:t>
                </a:r>
                <a:r>
                  <a:rPr lang="en-US" b="1"/>
                  <a:t>split</a:t>
                </a:r>
                <a:r>
                  <a:rPr lang="en-US"/>
                  <a:t> a node i (step 5), a test is defined by a </a:t>
                </a:r>
                <a:r>
                  <a:rPr lang="en-US" b="1"/>
                  <a:t>feature</a:t>
                </a:r>
                <a:r>
                  <a:rPr lang="en-US"/>
                  <a:t> </a:t>
                </a:r>
                <a14:m>
                  <m:oMath xmlns:m="http://schemas.openxmlformats.org/officeDocument/2006/math">
                    <m:sSub>
                      <m:sSubPr>
                        <m:ctrlPr>
                          <a:rPr lang="nl-BE" sz="2800" i="1" kern="1200">
                            <a:solidFill>
                              <a:schemeClr val="tx1"/>
                            </a:solidFill>
                            <a:latin typeface="Cambria Math" panose="02040503050406030204" pitchFamily="18" charset="0"/>
                          </a:rPr>
                        </m:ctrlPr>
                      </m:sSubPr>
                      <m:e>
                        <m:r>
                          <a:rPr lang="nl-BE" sz="2800" b="0" i="1" kern="1200">
                            <a:solidFill>
                              <a:schemeClr val="tx1"/>
                            </a:solidFill>
                            <a:latin typeface="Cambria Math" panose="02040503050406030204" pitchFamily="18" charset="0"/>
                          </a:rPr>
                          <m:t>𝑥</m:t>
                        </m:r>
                      </m:e>
                      <m:sub>
                        <m:r>
                          <a:rPr lang="nl-BE" sz="2800" i="1" kern="1200">
                            <a:solidFill>
                              <a:schemeClr val="tx1"/>
                            </a:solidFill>
                            <a:latin typeface="Cambria Math" panose="02040503050406030204" pitchFamily="18" charset="0"/>
                          </a:rPr>
                          <m:t>𝑘</m:t>
                        </m:r>
                      </m:sub>
                    </m:sSub>
                  </m:oMath>
                </a14:m>
                <a:r>
                  <a:rPr lang="en-US"/>
                  <a:t> and a </a:t>
                </a:r>
                <a:r>
                  <a:rPr lang="en-US" b="1"/>
                  <a:t>cut-off value</a:t>
                </a:r>
                <a:r>
                  <a:rPr lang="en-US"/>
                  <a:t> </a:t>
                </a:r>
                <a14:m>
                  <m:oMath xmlns:m="http://schemas.openxmlformats.org/officeDocument/2006/math">
                    <m:sSub>
                      <m:sSubPr>
                        <m:ctrlPr>
                          <a:rPr lang="nl-BE" sz="2400" i="1" kern="1200">
                            <a:solidFill>
                              <a:schemeClr val="tx1"/>
                            </a:solidFill>
                            <a:latin typeface="Cambria Math" panose="02040503050406030204" pitchFamily="18" charset="0"/>
                          </a:rPr>
                        </m:ctrlPr>
                      </m:sSubPr>
                      <m:e>
                        <m:r>
                          <a:rPr lang="nl-BE" sz="2400" b="0" i="1" kern="1200">
                            <a:solidFill>
                              <a:schemeClr val="tx1"/>
                            </a:solidFill>
                            <a:latin typeface="Cambria Math" panose="02040503050406030204" pitchFamily="18" charset="0"/>
                          </a:rPr>
                          <m:t>𝑣</m:t>
                        </m:r>
                      </m:e>
                      <m:sub>
                        <m:r>
                          <a:rPr lang="nl-BE" sz="2400" b="0" i="1" kern="1200">
                            <a:solidFill>
                              <a:schemeClr val="tx1"/>
                            </a:solidFill>
                            <a:latin typeface="Cambria Math" panose="02040503050406030204" pitchFamily="18" charset="0"/>
                          </a:rPr>
                          <m:t>𝑘</m:t>
                        </m:r>
                      </m:sub>
                    </m:sSub>
                  </m:oMath>
                </a14:m>
                <a:r>
                  <a:rPr lang="en-US" sz="2400" kern="1200">
                    <a:solidFill>
                      <a:schemeClr val="tx1"/>
                    </a:solidFill>
                  </a:rPr>
                  <a:t>. </a:t>
                </a:r>
              </a:p>
              <a:p>
                <a:pPr lvl="1" rtl="0"/>
                <a:r>
                  <a:rPr lang="en-US"/>
                  <a:t>All the objects satisfying the test </a:t>
                </a:r>
                <a14:m>
                  <m:oMath xmlns:m="http://schemas.openxmlformats.org/officeDocument/2006/math">
                    <m:sSub>
                      <m:sSubPr>
                        <m:ctrlPr>
                          <a:rPr lang="nl-BE" sz="2400" i="1" kern="1200">
                            <a:solidFill>
                              <a:schemeClr val="tx1"/>
                            </a:solidFill>
                            <a:latin typeface="Cambria Math" panose="02040503050406030204" pitchFamily="18" charset="0"/>
                          </a:rPr>
                        </m:ctrlPr>
                      </m:sSubPr>
                      <m:e>
                        <m:r>
                          <a:rPr lang="nl-BE" sz="2400" i="1" kern="1200">
                            <a:solidFill>
                              <a:schemeClr val="tx1"/>
                            </a:solidFill>
                            <a:latin typeface="Cambria Math" panose="02040503050406030204" pitchFamily="18" charset="0"/>
                          </a:rPr>
                          <m:t>𝑥</m:t>
                        </m:r>
                      </m:e>
                      <m:sub>
                        <m:r>
                          <a:rPr lang="nl-BE" sz="2400" i="1" kern="1200">
                            <a:solidFill>
                              <a:schemeClr val="tx1"/>
                            </a:solidFill>
                            <a:latin typeface="Cambria Math" panose="02040503050406030204" pitchFamily="18" charset="0"/>
                          </a:rPr>
                          <m:t>𝑘</m:t>
                        </m:r>
                      </m:sub>
                    </m:sSub>
                    <m:r>
                      <a:rPr lang="nl-BE" sz="2400" b="0" i="1" kern="1200">
                        <a:solidFill>
                          <a:schemeClr val="tx1"/>
                        </a:solidFill>
                        <a:latin typeface="Cambria Math" panose="02040503050406030204" pitchFamily="18" charset="0"/>
                      </a:rPr>
                      <m:t>&gt;</m:t>
                    </m:r>
                    <m:sSub>
                      <m:sSubPr>
                        <m:ctrlPr>
                          <a:rPr lang="nl-BE" sz="2400" b="0" i="1" kern="1200">
                            <a:solidFill>
                              <a:schemeClr val="tx1"/>
                            </a:solidFill>
                            <a:latin typeface="Cambria Math" panose="02040503050406030204" pitchFamily="18" charset="0"/>
                          </a:rPr>
                        </m:ctrlPr>
                      </m:sSubPr>
                      <m:e>
                        <m:r>
                          <a:rPr lang="nl-BE" sz="2400" b="0" i="1" kern="1200">
                            <a:solidFill>
                              <a:schemeClr val="tx1"/>
                            </a:solidFill>
                            <a:latin typeface="Cambria Math" panose="02040503050406030204" pitchFamily="18" charset="0"/>
                          </a:rPr>
                          <m:t>𝑣</m:t>
                        </m:r>
                      </m:e>
                      <m:sub>
                        <m:r>
                          <a:rPr lang="nl-BE" sz="2400" b="0" i="1" kern="1200">
                            <a:solidFill>
                              <a:schemeClr val="tx1"/>
                            </a:solidFill>
                            <a:latin typeface="Cambria Math" panose="02040503050406030204" pitchFamily="18" charset="0"/>
                          </a:rPr>
                          <m:t>𝑘</m:t>
                        </m:r>
                      </m:sub>
                    </m:sSub>
                    <m:r>
                      <a:rPr lang="nl-BE" sz="2400" b="0" i="1" kern="1200">
                        <a:solidFill>
                          <a:schemeClr val="tx1"/>
                        </a:solidFill>
                        <a:latin typeface="Cambria Math" panose="02040503050406030204" pitchFamily="18" charset="0"/>
                      </a:rPr>
                      <m:t> </m:t>
                    </m:r>
                  </m:oMath>
                </a14:m>
                <a:r>
                  <a:rPr lang="en-US"/>
                  <a:t>are assigned to the right successor node and the remaining ones are assigned to the left successor node </a:t>
                </a:r>
              </a:p>
            </p:txBody>
          </p:sp>
        </mc:Choice>
        <mc:Fallback xmlns="">
          <p:sp>
            <p:nvSpPr>
              <p:cNvPr id="3" name="Content Placeholder 2">
                <a:extLst>
                  <a:ext uri="{FF2B5EF4-FFF2-40B4-BE49-F238E27FC236}">
                    <a16:creationId xmlns:a16="http://schemas.microsoft.com/office/drawing/2014/main" id="{A7896C73-1D6F-9847-A1D8-808DA3D9CB4C}"/>
                  </a:ext>
                </a:extLst>
              </p:cNvPr>
              <p:cNvSpPr>
                <a:spLocks noGrp="1" noRot="1" noChangeAspect="1" noMove="1" noResize="1" noEditPoints="1" noAdjustHandles="1" noChangeArrowheads="1" noChangeShapeType="1" noTextEdit="1"/>
              </p:cNvSpPr>
              <p:nvPr>
                <p:ph idx="1"/>
              </p:nvPr>
            </p:nvSpPr>
            <p:spPr>
              <a:blipFill>
                <a:blip r:embed="rId2"/>
                <a:stretch>
                  <a:fillRect l="-853"/>
                </a:stretch>
              </a:blipFill>
            </p:spPr>
            <p:txBody>
              <a:bodyPr/>
              <a:lstStyle/>
              <a:p>
                <a:r>
                  <a:rPr lang="en-US">
                    <a:noFill/>
                  </a:rPr>
                  <a:t> </a:t>
                </a:r>
              </a:p>
            </p:txBody>
          </p:sp>
        </mc:Fallback>
      </mc:AlternateContent>
    </p:spTree>
    <p:extLst>
      <p:ext uri="{BB962C8B-B14F-4D97-AF65-F5344CB8AC3E}">
        <p14:creationId xmlns:p14="http://schemas.microsoft.com/office/powerpoint/2010/main" val="289577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652E-5C6B-3D45-A906-633B707DE849}"/>
              </a:ext>
            </a:extLst>
          </p:cNvPr>
          <p:cNvSpPr>
            <a:spLocks noGrp="1"/>
          </p:cNvSpPr>
          <p:nvPr>
            <p:ph type="title"/>
          </p:nvPr>
        </p:nvSpPr>
        <p:spPr/>
        <p:txBody>
          <a:bodyPr/>
          <a:lstStyle/>
          <a:p>
            <a:r>
              <a:rPr lang="en-US"/>
              <a:t>Splitting score</a:t>
            </a:r>
          </a:p>
        </p:txBody>
      </p:sp>
      <p:sp>
        <p:nvSpPr>
          <p:cNvPr id="3" name="Content Placeholder 2">
            <a:extLst>
              <a:ext uri="{FF2B5EF4-FFF2-40B4-BE49-F238E27FC236}">
                <a16:creationId xmlns:a16="http://schemas.microsoft.com/office/drawing/2014/main" id="{A7896C73-1D6F-9847-A1D8-808DA3D9CB4C}"/>
              </a:ext>
            </a:extLst>
          </p:cNvPr>
          <p:cNvSpPr>
            <a:spLocks noGrp="1"/>
          </p:cNvSpPr>
          <p:nvPr>
            <p:ph idx="1"/>
          </p:nvPr>
        </p:nvSpPr>
        <p:spPr>
          <a:xfrm>
            <a:off x="892969" y="1297212"/>
            <a:ext cx="10406063" cy="4514652"/>
          </a:xfrm>
        </p:spPr>
        <p:txBody>
          <a:bodyPr>
            <a:normAutofit/>
          </a:bodyPr>
          <a:lstStyle/>
          <a:p>
            <a:pPr rtl="0"/>
            <a:r>
              <a:rPr lang="en-US"/>
              <a:t>To find the best test, a score is computed for every input feature and for every possible cut-off value. For regression trees, a typical score measure is the </a:t>
            </a:r>
            <a:r>
              <a:rPr lang="en-US" b="1"/>
              <a:t>relative decrease of output variance</a:t>
            </a:r>
            <a:r>
              <a:rPr lang="en-US"/>
              <a:t> in the two successor nodes with respect to the output variance of the current node:</a:t>
            </a:r>
          </a:p>
          <a:p>
            <a:pPr rtl="0"/>
            <a:endParaRPr lang="en-US"/>
          </a:p>
          <a:p>
            <a:pPr rtl="0"/>
            <a:endParaRPr lang="en-US"/>
          </a:p>
          <a:p>
            <a:pPr rtl="0"/>
            <a:r>
              <a:rPr lang="en-US"/>
              <a:t>The test with the highest variance reduction is chosen </a:t>
            </a:r>
          </a:p>
        </p:txBody>
      </p:sp>
      <p:pic>
        <p:nvPicPr>
          <p:cNvPr id="4" name="Picture 3">
            <a:extLst>
              <a:ext uri="{FF2B5EF4-FFF2-40B4-BE49-F238E27FC236}">
                <a16:creationId xmlns:a16="http://schemas.microsoft.com/office/drawing/2014/main" id="{DC5C0D3F-8523-1C43-BD96-DEC02426A42D}"/>
              </a:ext>
            </a:extLst>
          </p:cNvPr>
          <p:cNvPicPr>
            <a:picLocks noChangeAspect="1"/>
          </p:cNvPicPr>
          <p:nvPr/>
        </p:nvPicPr>
        <p:blipFill>
          <a:blip r:embed="rId2"/>
          <a:stretch>
            <a:fillRect/>
          </a:stretch>
        </p:blipFill>
        <p:spPr>
          <a:xfrm>
            <a:off x="884171" y="3397481"/>
            <a:ext cx="10414861" cy="1416988"/>
          </a:xfrm>
          <a:prstGeom prst="rect">
            <a:avLst/>
          </a:prstGeom>
        </p:spPr>
      </p:pic>
    </p:spTree>
    <p:extLst>
      <p:ext uri="{BB962C8B-B14F-4D97-AF65-F5344CB8AC3E}">
        <p14:creationId xmlns:p14="http://schemas.microsoft.com/office/powerpoint/2010/main" val="352868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75A0-AE35-4048-BBFF-FAC1FDE7A975}"/>
              </a:ext>
            </a:extLst>
          </p:cNvPr>
          <p:cNvSpPr>
            <a:spLocks noGrp="1"/>
          </p:cNvSpPr>
          <p:nvPr>
            <p:ph type="title"/>
          </p:nvPr>
        </p:nvSpPr>
        <p:spPr/>
        <p:txBody>
          <a:bodyPr/>
          <a:lstStyle/>
          <a:p>
            <a:r>
              <a:rPr lang="en-US"/>
              <a:t>For more info</a:t>
            </a:r>
          </a:p>
        </p:txBody>
      </p:sp>
      <p:sp>
        <p:nvSpPr>
          <p:cNvPr id="3" name="Content Placeholder 2">
            <a:extLst>
              <a:ext uri="{FF2B5EF4-FFF2-40B4-BE49-F238E27FC236}">
                <a16:creationId xmlns:a16="http://schemas.microsoft.com/office/drawing/2014/main" id="{4AE4F534-5BFA-7F4F-A3DB-C033DCEEC8B0}"/>
              </a:ext>
            </a:extLst>
          </p:cNvPr>
          <p:cNvSpPr>
            <a:spLocks noGrp="1"/>
          </p:cNvSpPr>
          <p:nvPr>
            <p:ph idx="1"/>
          </p:nvPr>
        </p:nvSpPr>
        <p:spPr/>
        <p:txBody>
          <a:bodyPr/>
          <a:lstStyle/>
          <a:p>
            <a:pPr marL="0" indent="0">
              <a:buNone/>
            </a:pPr>
            <a:r>
              <a:rPr lang="en-US"/>
              <a:t>Short intro in my PhD thesis: </a:t>
            </a:r>
            <a:r>
              <a:rPr lang="en-US">
                <a:hlinkClick r:id="rId2"/>
              </a:rPr>
              <a:t>https://orbi.uliege.be/handle/2268/82167</a:t>
            </a:r>
            <a:endParaRPr lang="en-US"/>
          </a:p>
          <a:p>
            <a:pPr marL="0" indent="0">
              <a:buNone/>
            </a:pPr>
            <a:r>
              <a:rPr lang="en-US"/>
              <a:t>An introductory course: </a:t>
            </a:r>
            <a:r>
              <a:rPr lang="en-US">
                <a:hlinkClick r:id="rId3"/>
              </a:rPr>
              <a:t>https://people.montefiore.uliege.be/lwh/AIA/</a:t>
            </a:r>
            <a:r>
              <a:rPr lang="en-US"/>
              <a:t> </a:t>
            </a:r>
          </a:p>
        </p:txBody>
      </p:sp>
    </p:spTree>
    <p:extLst>
      <p:ext uri="{BB962C8B-B14F-4D97-AF65-F5344CB8AC3E}">
        <p14:creationId xmlns:p14="http://schemas.microsoft.com/office/powerpoint/2010/main" val="4039700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2458-C6AB-8F46-80C1-D15768C7BE36}"/>
              </a:ext>
            </a:extLst>
          </p:cNvPr>
          <p:cNvSpPr>
            <a:spLocks noGrp="1"/>
          </p:cNvSpPr>
          <p:nvPr>
            <p:ph type="title"/>
          </p:nvPr>
        </p:nvSpPr>
        <p:spPr/>
        <p:txBody>
          <a:bodyPr/>
          <a:lstStyle/>
          <a:p>
            <a:r>
              <a:rPr lang="en-US"/>
              <a:t>Until when do we split?</a:t>
            </a:r>
          </a:p>
        </p:txBody>
      </p:sp>
      <p:sp>
        <p:nvSpPr>
          <p:cNvPr id="3" name="Content Placeholder 2">
            <a:extLst>
              <a:ext uri="{FF2B5EF4-FFF2-40B4-BE49-F238E27FC236}">
                <a16:creationId xmlns:a16="http://schemas.microsoft.com/office/drawing/2014/main" id="{99487722-57F2-0048-AD8B-C5BC5095CC69}"/>
              </a:ext>
            </a:extLst>
          </p:cNvPr>
          <p:cNvSpPr>
            <a:spLocks noGrp="1"/>
          </p:cNvSpPr>
          <p:nvPr>
            <p:ph idx="1"/>
          </p:nvPr>
        </p:nvSpPr>
        <p:spPr/>
        <p:txBody>
          <a:bodyPr/>
          <a:lstStyle/>
          <a:p>
            <a:r>
              <a:rPr lang="en-US"/>
              <a:t>It is more complicated to assess if a node should be split (step 3), i.e. to mitigate the complexity of the model. </a:t>
            </a:r>
          </a:p>
          <a:p>
            <a:r>
              <a:rPr lang="en-US"/>
              <a:t>A classical way is to stop splitting when the number of objects in a node is below a threshold value, </a:t>
            </a:r>
          </a:p>
          <a:p>
            <a:pPr lvl="1"/>
            <a:r>
              <a:rPr lang="en-US"/>
              <a:t>but many other techniques have been developed to identify the tree of optimal com- plexity (</a:t>
            </a:r>
            <a:r>
              <a:rPr lang="en-US" b="1"/>
              <a:t>pruning</a:t>
            </a:r>
            <a:r>
              <a:rPr lang="en-US"/>
              <a:t> methods). </a:t>
            </a:r>
          </a:p>
          <a:p>
            <a:pPr marL="0" indent="0">
              <a:buNone/>
            </a:pPr>
            <a:endParaRPr lang="en-US"/>
          </a:p>
        </p:txBody>
      </p:sp>
    </p:spTree>
    <p:extLst>
      <p:ext uri="{BB962C8B-B14F-4D97-AF65-F5344CB8AC3E}">
        <p14:creationId xmlns:p14="http://schemas.microsoft.com/office/powerpoint/2010/main" val="120531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0FB169-928F-4CA1-9E99-EE06BAE2F095}"/>
              </a:ext>
            </a:extLst>
          </p:cNvPr>
          <p:cNvSpPr>
            <a:spLocks noGrp="1"/>
          </p:cNvSpPr>
          <p:nvPr>
            <p:ph type="title"/>
          </p:nvPr>
        </p:nvSpPr>
        <p:spPr/>
        <p:txBody>
          <a:bodyPr/>
          <a:lstStyle/>
          <a:p>
            <a:r>
              <a:rPr lang="fr-BE" dirty="0" err="1"/>
              <a:t>Steps</a:t>
            </a:r>
            <a:r>
              <a:rPr lang="fr-BE" dirty="0"/>
              <a:t> to solve a </a:t>
            </a:r>
            <a:r>
              <a:rPr lang="fr-BE" dirty="0" err="1"/>
              <a:t>supervised</a:t>
            </a:r>
            <a:r>
              <a:rPr lang="fr-BE" dirty="0"/>
              <a:t> </a:t>
            </a:r>
            <a:r>
              <a:rPr lang="fr-BE" dirty="0" err="1"/>
              <a:t>learning</a:t>
            </a:r>
            <a:r>
              <a:rPr lang="fr-BE" dirty="0"/>
              <a:t> </a:t>
            </a:r>
            <a:r>
              <a:rPr lang="fr-BE" dirty="0" err="1"/>
              <a:t>problem</a:t>
            </a:r>
            <a:endParaRPr lang="en-US" dirty="0"/>
          </a:p>
        </p:txBody>
      </p:sp>
      <p:sp>
        <p:nvSpPr>
          <p:cNvPr id="3" name="Espace réservé du contenu 2">
            <a:extLst>
              <a:ext uri="{FF2B5EF4-FFF2-40B4-BE49-F238E27FC236}">
                <a16:creationId xmlns:a16="http://schemas.microsoft.com/office/drawing/2014/main" id="{BA8A6005-58DA-4993-9EDD-C3BBC2CBEF27}"/>
              </a:ext>
            </a:extLst>
          </p:cNvPr>
          <p:cNvSpPr>
            <a:spLocks noGrp="1"/>
          </p:cNvSpPr>
          <p:nvPr>
            <p:ph idx="1"/>
          </p:nvPr>
        </p:nvSpPr>
        <p:spPr>
          <a:xfrm>
            <a:off x="892969" y="1799773"/>
            <a:ext cx="10515600" cy="3575806"/>
          </a:xfrm>
        </p:spPr>
        <p:txBody>
          <a:bodyPr>
            <a:normAutofit fontScale="77500" lnSpcReduction="20000"/>
          </a:bodyPr>
          <a:lstStyle/>
          <a:p>
            <a:r>
              <a:rPr lang="fr-BE" dirty="0" err="1"/>
              <a:t>Collect</a:t>
            </a:r>
            <a:r>
              <a:rPr lang="fr-BE" dirty="0"/>
              <a:t> and clean the data</a:t>
            </a:r>
          </a:p>
          <a:p>
            <a:r>
              <a:rPr lang="fr-BE" dirty="0"/>
              <a:t>Select a </a:t>
            </a:r>
            <a:r>
              <a:rPr lang="fr-BE" dirty="0" err="1"/>
              <a:t>suitable</a:t>
            </a:r>
            <a:r>
              <a:rPr lang="fr-BE" dirty="0"/>
              <a:t> model</a:t>
            </a:r>
          </a:p>
          <a:p>
            <a:r>
              <a:rPr lang="fr-BE" dirty="0"/>
              <a:t>Fit </a:t>
            </a:r>
            <a:r>
              <a:rPr lang="fr-BE" dirty="0" err="1"/>
              <a:t>your</a:t>
            </a:r>
            <a:r>
              <a:rPr lang="fr-BE" dirty="0"/>
              <a:t> model on the training set </a:t>
            </a:r>
          </a:p>
          <a:p>
            <a:r>
              <a:rPr lang="fr-BE" dirty="0" err="1"/>
              <a:t>Evaluate</a:t>
            </a:r>
            <a:r>
              <a:rPr lang="fr-BE" dirty="0"/>
              <a:t> it on a validation set</a:t>
            </a:r>
          </a:p>
          <a:p>
            <a:r>
              <a:rPr lang="fr-BE" dirty="0" err="1"/>
              <a:t>Adjust</a:t>
            </a:r>
            <a:r>
              <a:rPr lang="fr-BE" dirty="0"/>
              <a:t> and </a:t>
            </a:r>
            <a:r>
              <a:rPr lang="fr-BE" dirty="0" err="1"/>
              <a:t>improve</a:t>
            </a:r>
            <a:r>
              <a:rPr lang="fr-BE" dirty="0"/>
              <a:t> </a:t>
            </a:r>
            <a:r>
              <a:rPr lang="fr-BE" dirty="0" err="1"/>
              <a:t>your</a:t>
            </a:r>
            <a:r>
              <a:rPr lang="fr-BE" dirty="0"/>
              <a:t> model (</a:t>
            </a:r>
            <a:r>
              <a:rPr lang="fr-BE" dirty="0" err="1"/>
              <a:t>Overfitting</a:t>
            </a:r>
            <a:r>
              <a:rPr lang="fr-BE" dirty="0"/>
              <a:t>? </a:t>
            </a:r>
            <a:r>
              <a:rPr lang="fr-BE" dirty="0" err="1"/>
              <a:t>Underfitting</a:t>
            </a:r>
            <a:r>
              <a:rPr lang="fr-BE" dirty="0"/>
              <a:t>?)</a:t>
            </a:r>
          </a:p>
          <a:p>
            <a:endParaRPr lang="fr-BE" dirty="0"/>
          </a:p>
          <a:p>
            <a:r>
              <a:rPr lang="fr-BE" dirty="0" err="1"/>
              <a:t>Evaluate</a:t>
            </a:r>
            <a:r>
              <a:rPr lang="fr-BE" dirty="0"/>
              <a:t> </a:t>
            </a:r>
            <a:r>
              <a:rPr lang="fr-BE" dirty="0" err="1"/>
              <a:t>your</a:t>
            </a:r>
            <a:r>
              <a:rPr lang="fr-BE" dirty="0"/>
              <a:t> model on the test set</a:t>
            </a:r>
            <a:endParaRPr lang="en-US" dirty="0"/>
          </a:p>
        </p:txBody>
      </p:sp>
      <p:cxnSp>
        <p:nvCxnSpPr>
          <p:cNvPr id="10" name="Connecteur : en angle 9">
            <a:extLst>
              <a:ext uri="{FF2B5EF4-FFF2-40B4-BE49-F238E27FC236}">
                <a16:creationId xmlns:a16="http://schemas.microsoft.com/office/drawing/2014/main" id="{97C31B56-48C2-4AA1-81D2-8AD51F6E33D6}"/>
              </a:ext>
            </a:extLst>
          </p:cNvPr>
          <p:cNvCxnSpPr/>
          <p:nvPr/>
        </p:nvCxnSpPr>
        <p:spPr>
          <a:xfrm rot="10800000">
            <a:off x="6313527" y="3060403"/>
            <a:ext cx="3639845" cy="1047565"/>
          </a:xfrm>
          <a:prstGeom prst="bentConnector3">
            <a:avLst>
              <a:gd name="adj1" fmla="val -756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821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BF8AFA-9D9B-4C18-BDF8-706424ED268A}"/>
              </a:ext>
            </a:extLst>
          </p:cNvPr>
          <p:cNvSpPr>
            <a:spLocks noGrp="1"/>
          </p:cNvSpPr>
          <p:nvPr>
            <p:ph type="title"/>
          </p:nvPr>
        </p:nvSpPr>
        <p:spPr/>
        <p:txBody>
          <a:bodyPr/>
          <a:lstStyle/>
          <a:p>
            <a:r>
              <a:rPr lang="fr-BE" dirty="0"/>
              <a:t>Data </a:t>
            </a:r>
            <a:r>
              <a:rPr lang="fr-BE" dirty="0" err="1"/>
              <a:t>collection</a:t>
            </a:r>
            <a:r>
              <a:rPr lang="fr-BE" dirty="0"/>
              <a:t> &amp; </a:t>
            </a:r>
            <a:r>
              <a:rPr lang="fr-BE" dirty="0" err="1"/>
              <a:t>cleaning</a:t>
            </a:r>
            <a:endParaRPr lang="en-US" dirty="0"/>
          </a:p>
        </p:txBody>
      </p:sp>
      <p:sp>
        <p:nvSpPr>
          <p:cNvPr id="3" name="Espace réservé du contenu 2">
            <a:extLst>
              <a:ext uri="{FF2B5EF4-FFF2-40B4-BE49-F238E27FC236}">
                <a16:creationId xmlns:a16="http://schemas.microsoft.com/office/drawing/2014/main" id="{E2A42E93-C031-4E4D-8C5E-F58E4C709F80}"/>
              </a:ext>
            </a:extLst>
          </p:cNvPr>
          <p:cNvSpPr>
            <a:spLocks noGrp="1"/>
          </p:cNvSpPr>
          <p:nvPr>
            <p:ph idx="1"/>
          </p:nvPr>
        </p:nvSpPr>
        <p:spPr/>
        <p:txBody>
          <a:bodyPr>
            <a:normAutofit/>
          </a:bodyPr>
          <a:lstStyle/>
          <a:p>
            <a:r>
              <a:rPr lang="fr-BE" dirty="0" err="1"/>
              <a:t>Quantity</a:t>
            </a:r>
            <a:r>
              <a:rPr lang="fr-BE" dirty="0"/>
              <a:t>: the more, the </a:t>
            </a:r>
            <a:r>
              <a:rPr lang="fr-BE" dirty="0" err="1"/>
              <a:t>better</a:t>
            </a:r>
            <a:endParaRPr lang="fr-BE" dirty="0"/>
          </a:p>
          <a:p>
            <a:r>
              <a:rPr lang="fr-BE" dirty="0" err="1"/>
              <a:t>Quality</a:t>
            </a:r>
            <a:r>
              <a:rPr lang="fr-BE" dirty="0"/>
              <a:t>: Check if the data </a:t>
            </a:r>
            <a:r>
              <a:rPr lang="fr-BE" dirty="0" err="1"/>
              <a:t>is</a:t>
            </a:r>
            <a:r>
              <a:rPr lang="fr-BE" dirty="0"/>
              <a:t> </a:t>
            </a:r>
            <a:r>
              <a:rPr lang="fr-BE" dirty="0" err="1"/>
              <a:t>well</a:t>
            </a:r>
            <a:r>
              <a:rPr lang="fr-BE" dirty="0"/>
              <a:t> </a:t>
            </a:r>
            <a:r>
              <a:rPr lang="fr-BE" dirty="0" err="1"/>
              <a:t>distributed</a:t>
            </a:r>
            <a:endParaRPr lang="fr-BE" dirty="0"/>
          </a:p>
          <a:p>
            <a:r>
              <a:rPr lang="fr-BE" dirty="0"/>
              <a:t>Data </a:t>
            </a:r>
            <a:r>
              <a:rPr lang="fr-BE" dirty="0" err="1"/>
              <a:t>rescaling</a:t>
            </a:r>
            <a:r>
              <a:rPr lang="fr-BE" dirty="0"/>
              <a:t> (</a:t>
            </a:r>
            <a:r>
              <a:rPr lang="fr-BE" dirty="0" err="1"/>
              <a:t>faster</a:t>
            </a:r>
            <a:r>
              <a:rPr lang="fr-BE" dirty="0"/>
              <a:t> </a:t>
            </a:r>
            <a:r>
              <a:rPr lang="fr-BE" dirty="0" err="1"/>
              <a:t>learning</a:t>
            </a:r>
            <a:r>
              <a:rPr lang="fr-BE" dirty="0"/>
              <a:t>)</a:t>
            </a:r>
          </a:p>
          <a:p>
            <a:r>
              <a:rPr lang="fr-BE" dirty="0"/>
              <a:t>Check </a:t>
            </a:r>
            <a:r>
              <a:rPr lang="fr-BE" dirty="0" err="1"/>
              <a:t>missing</a:t>
            </a:r>
            <a:r>
              <a:rPr lang="fr-BE" dirty="0"/>
              <a:t> values, </a:t>
            </a:r>
            <a:r>
              <a:rPr lang="fr-BE" dirty="0" err="1"/>
              <a:t>wrong</a:t>
            </a:r>
            <a:r>
              <a:rPr lang="fr-BE" dirty="0"/>
              <a:t> </a:t>
            </a:r>
            <a:r>
              <a:rPr lang="fr-BE" dirty="0" err="1"/>
              <a:t>labeling</a:t>
            </a:r>
            <a:r>
              <a:rPr lang="fr-BE" dirty="0"/>
              <a:t>, </a:t>
            </a:r>
            <a:r>
              <a:rPr lang="fr-BE" dirty="0" err="1"/>
              <a:t>bad</a:t>
            </a:r>
            <a:r>
              <a:rPr lang="fr-BE" dirty="0"/>
              <a:t> </a:t>
            </a:r>
            <a:r>
              <a:rPr lang="fr-BE" dirty="0" err="1"/>
              <a:t>encoding</a:t>
            </a:r>
            <a:endParaRPr lang="fr-BE" dirty="0"/>
          </a:p>
          <a:p>
            <a:r>
              <a:rPr lang="fr-BE" dirty="0" err="1"/>
              <a:t>Feature</a:t>
            </a:r>
            <a:r>
              <a:rPr lang="fr-BE" dirty="0"/>
              <a:t> engineering </a:t>
            </a:r>
          </a:p>
          <a:p>
            <a:endParaRPr lang="en-US" dirty="0"/>
          </a:p>
        </p:txBody>
      </p:sp>
    </p:spTree>
    <p:extLst>
      <p:ext uri="{BB962C8B-B14F-4D97-AF65-F5344CB8AC3E}">
        <p14:creationId xmlns:p14="http://schemas.microsoft.com/office/powerpoint/2010/main" val="1888007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2AE98A-3CA9-4EDF-A6AC-AC28EBC5A5B8}"/>
              </a:ext>
            </a:extLst>
          </p:cNvPr>
          <p:cNvSpPr>
            <a:spLocks noGrp="1"/>
          </p:cNvSpPr>
          <p:nvPr>
            <p:ph type="title"/>
          </p:nvPr>
        </p:nvSpPr>
        <p:spPr/>
        <p:txBody>
          <a:bodyPr/>
          <a:lstStyle/>
          <a:p>
            <a:r>
              <a:rPr lang="fr-BE" dirty="0" err="1"/>
              <a:t>Hyperparameter</a:t>
            </a:r>
            <a:r>
              <a:rPr lang="fr-BE" dirty="0"/>
              <a:t> tuning</a:t>
            </a:r>
            <a:endParaRPr lang="en-US" dirty="0"/>
          </a:p>
        </p:txBody>
      </p:sp>
      <p:sp>
        <p:nvSpPr>
          <p:cNvPr id="3" name="Espace réservé du contenu 2">
            <a:extLst>
              <a:ext uri="{FF2B5EF4-FFF2-40B4-BE49-F238E27FC236}">
                <a16:creationId xmlns:a16="http://schemas.microsoft.com/office/drawing/2014/main" id="{6617D3D7-FB17-4E64-8107-FEEFB0077753}"/>
              </a:ext>
            </a:extLst>
          </p:cNvPr>
          <p:cNvSpPr>
            <a:spLocks noGrp="1"/>
          </p:cNvSpPr>
          <p:nvPr>
            <p:ph idx="1"/>
          </p:nvPr>
        </p:nvSpPr>
        <p:spPr>
          <a:xfrm>
            <a:off x="549965" y="1218940"/>
            <a:ext cx="10515600" cy="4780722"/>
          </a:xfrm>
        </p:spPr>
        <p:txBody>
          <a:bodyPr/>
          <a:lstStyle/>
          <a:p>
            <a:r>
              <a:rPr lang="fr-BE" dirty="0"/>
              <a:t>Example: K-</a:t>
            </a:r>
            <a:r>
              <a:rPr lang="fr-BE" dirty="0" err="1"/>
              <a:t>nn</a:t>
            </a:r>
            <a:r>
              <a:rPr lang="fr-BE" dirty="0"/>
              <a:t> model</a:t>
            </a:r>
          </a:p>
          <a:p>
            <a:pPr marL="457200" lvl="1" indent="0">
              <a:buNone/>
            </a:pPr>
            <a:r>
              <a:rPr lang="fr-BE" dirty="0" err="1"/>
              <a:t>Which</a:t>
            </a:r>
            <a:r>
              <a:rPr lang="fr-BE" dirty="0"/>
              <a:t> </a:t>
            </a:r>
            <a:r>
              <a:rPr lang="fr-BE" dirty="0" err="1"/>
              <a:t>number</a:t>
            </a:r>
            <a:r>
              <a:rPr lang="fr-BE" dirty="0"/>
              <a:t> of </a:t>
            </a:r>
            <a:r>
              <a:rPr lang="fr-BE" dirty="0" err="1"/>
              <a:t>neighbors</a:t>
            </a:r>
            <a:r>
              <a:rPr lang="fr-BE" dirty="0"/>
              <a:t> k to </a:t>
            </a:r>
            <a:r>
              <a:rPr lang="fr-BE" dirty="0" err="1"/>
              <a:t>choose</a:t>
            </a:r>
            <a:r>
              <a:rPr lang="fr-BE" dirty="0"/>
              <a:t> ?</a:t>
            </a:r>
          </a:p>
          <a:p>
            <a:pPr marL="457200" lvl="1" indent="0">
              <a:buNone/>
            </a:pPr>
            <a:r>
              <a:rPr lang="en-US" sz="2000" dirty="0"/>
              <a:t>Use cross validation: try several values and pick the one that generalizes the best on the validation set</a:t>
            </a:r>
          </a:p>
          <a:p>
            <a:pPr marL="457200" lvl="1" indent="0">
              <a:buNone/>
            </a:pPr>
            <a:endParaRPr lang="en-US" sz="2000" dirty="0"/>
          </a:p>
          <a:p>
            <a:pPr marL="457200" lvl="1" indent="0">
              <a:buNone/>
            </a:pPr>
            <a:endParaRPr lang="en-US" sz="2000" dirty="0"/>
          </a:p>
          <a:p>
            <a:pPr marL="457200" lvl="1" indent="0">
              <a:buNone/>
            </a:pPr>
            <a:endParaRPr lang="en-US" sz="2000" dirty="0"/>
          </a:p>
          <a:p>
            <a:pPr marL="0" indent="0">
              <a:buNone/>
            </a:pPr>
            <a:endParaRPr lang="en-US" dirty="0"/>
          </a:p>
        </p:txBody>
      </p:sp>
      <p:pic>
        <p:nvPicPr>
          <p:cNvPr id="5" name="Image 4">
            <a:extLst>
              <a:ext uri="{FF2B5EF4-FFF2-40B4-BE49-F238E27FC236}">
                <a16:creationId xmlns:a16="http://schemas.microsoft.com/office/drawing/2014/main" id="{3CEB81FB-2B4C-451E-95E9-92DD785F9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2962" y="148843"/>
            <a:ext cx="3310838" cy="2483129"/>
          </a:xfrm>
          <a:prstGeom prst="rect">
            <a:avLst/>
          </a:prstGeom>
        </p:spPr>
      </p:pic>
      <p:pic>
        <p:nvPicPr>
          <p:cNvPr id="7" name="Image 6">
            <a:extLst>
              <a:ext uri="{FF2B5EF4-FFF2-40B4-BE49-F238E27FC236}">
                <a16:creationId xmlns:a16="http://schemas.microsoft.com/office/drawing/2014/main" id="{2A01047E-9141-4954-B9C2-06D40FF8C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774" y="3186462"/>
            <a:ext cx="7026376" cy="3528043"/>
          </a:xfrm>
          <a:prstGeom prst="rect">
            <a:avLst/>
          </a:prstGeom>
        </p:spPr>
      </p:pic>
      <p:sp>
        <p:nvSpPr>
          <p:cNvPr id="8" name="Organigramme : Connecteur 7">
            <a:extLst>
              <a:ext uri="{FF2B5EF4-FFF2-40B4-BE49-F238E27FC236}">
                <a16:creationId xmlns:a16="http://schemas.microsoft.com/office/drawing/2014/main" id="{898CA187-FC86-4DAC-A906-1A1AEA426AF7}"/>
              </a:ext>
            </a:extLst>
          </p:cNvPr>
          <p:cNvSpPr/>
          <p:nvPr/>
        </p:nvSpPr>
        <p:spPr>
          <a:xfrm>
            <a:off x="5807765" y="5531295"/>
            <a:ext cx="467140" cy="427382"/>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oneTexte 8">
            <a:extLst>
              <a:ext uri="{FF2B5EF4-FFF2-40B4-BE49-F238E27FC236}">
                <a16:creationId xmlns:a16="http://schemas.microsoft.com/office/drawing/2014/main" id="{DE419F60-70CE-40DC-94A6-DA6EAEC496AD}"/>
              </a:ext>
            </a:extLst>
          </p:cNvPr>
          <p:cNvSpPr txBox="1"/>
          <p:nvPr/>
        </p:nvSpPr>
        <p:spPr>
          <a:xfrm>
            <a:off x="9607025" y="4230162"/>
            <a:ext cx="1602658" cy="369332"/>
          </a:xfrm>
          <a:prstGeom prst="rect">
            <a:avLst/>
          </a:prstGeom>
          <a:noFill/>
        </p:spPr>
        <p:txBody>
          <a:bodyPr wrap="square" rtlCol="0">
            <a:spAutoFit/>
          </a:bodyPr>
          <a:lstStyle/>
          <a:p>
            <a:r>
              <a:rPr lang="fr-BE" dirty="0" err="1"/>
              <a:t>Overfitting</a:t>
            </a:r>
            <a:endParaRPr lang="en-US" dirty="0"/>
          </a:p>
        </p:txBody>
      </p:sp>
      <p:sp>
        <p:nvSpPr>
          <p:cNvPr id="10" name="ZoneTexte 9">
            <a:extLst>
              <a:ext uri="{FF2B5EF4-FFF2-40B4-BE49-F238E27FC236}">
                <a16:creationId xmlns:a16="http://schemas.microsoft.com/office/drawing/2014/main" id="{C95CA134-CFBE-425C-9AF8-7DFB36BB0D7E}"/>
              </a:ext>
            </a:extLst>
          </p:cNvPr>
          <p:cNvSpPr txBox="1"/>
          <p:nvPr/>
        </p:nvSpPr>
        <p:spPr>
          <a:xfrm>
            <a:off x="4945759" y="3424635"/>
            <a:ext cx="1329146" cy="369332"/>
          </a:xfrm>
          <a:prstGeom prst="rect">
            <a:avLst/>
          </a:prstGeom>
          <a:noFill/>
        </p:spPr>
        <p:txBody>
          <a:bodyPr wrap="none" rtlCol="0">
            <a:spAutoFit/>
          </a:bodyPr>
          <a:lstStyle/>
          <a:p>
            <a:r>
              <a:rPr lang="fr-BE" dirty="0" err="1"/>
              <a:t>Underfitting</a:t>
            </a:r>
            <a:endParaRPr lang="en-US" dirty="0"/>
          </a:p>
        </p:txBody>
      </p:sp>
    </p:spTree>
    <p:extLst>
      <p:ext uri="{BB962C8B-B14F-4D97-AF65-F5344CB8AC3E}">
        <p14:creationId xmlns:p14="http://schemas.microsoft.com/office/powerpoint/2010/main" val="426483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E2C2F-4F6C-4F43-AE9B-0AF9381CAE25}"/>
              </a:ext>
            </a:extLst>
          </p:cNvPr>
          <p:cNvSpPr>
            <a:spLocks noGrp="1"/>
          </p:cNvSpPr>
          <p:nvPr>
            <p:ph type="title"/>
          </p:nvPr>
        </p:nvSpPr>
        <p:spPr>
          <a:xfrm>
            <a:off x="370609" y="108382"/>
            <a:ext cx="10515600" cy="1325563"/>
          </a:xfrm>
        </p:spPr>
        <p:txBody>
          <a:bodyPr/>
          <a:lstStyle/>
          <a:p>
            <a:r>
              <a:rPr lang="fr-BE" dirty="0"/>
              <a:t>Classification </a:t>
            </a:r>
            <a:r>
              <a:rPr lang="fr-BE" dirty="0" err="1"/>
              <a:t>metrics</a:t>
            </a:r>
            <a:endParaRPr lang="en-US" dirty="0"/>
          </a:p>
        </p:txBody>
      </p:sp>
      <p:sp>
        <p:nvSpPr>
          <p:cNvPr id="3" name="Espace réservé du contenu 2">
            <a:extLst>
              <a:ext uri="{FF2B5EF4-FFF2-40B4-BE49-F238E27FC236}">
                <a16:creationId xmlns:a16="http://schemas.microsoft.com/office/drawing/2014/main" id="{B09F48D1-18FA-4C23-8E64-CD5C1EBC51D7}"/>
              </a:ext>
            </a:extLst>
          </p:cNvPr>
          <p:cNvSpPr>
            <a:spLocks noGrp="1"/>
          </p:cNvSpPr>
          <p:nvPr>
            <p:ph idx="1"/>
          </p:nvPr>
        </p:nvSpPr>
        <p:spPr>
          <a:xfrm>
            <a:off x="838200" y="1433945"/>
            <a:ext cx="10515600" cy="4743018"/>
          </a:xfrm>
        </p:spPr>
        <p:txBody>
          <a:bodyPr/>
          <a:lstStyle/>
          <a:p>
            <a:r>
              <a:rPr lang="fr-BE" sz="2400" dirty="0"/>
              <a:t>Confusion Matrix</a:t>
            </a:r>
          </a:p>
          <a:p>
            <a:endParaRPr lang="fr-BE" sz="2400" dirty="0"/>
          </a:p>
          <a:p>
            <a:endParaRPr lang="fr-BE" sz="2400" dirty="0"/>
          </a:p>
          <a:p>
            <a:endParaRPr lang="fr-BE" sz="2400" dirty="0"/>
          </a:p>
          <a:p>
            <a:endParaRPr lang="fr-BE" sz="2400" dirty="0"/>
          </a:p>
          <a:p>
            <a:r>
              <a:rPr lang="fr-BE" sz="2400" dirty="0" err="1"/>
              <a:t>Accuracy</a:t>
            </a:r>
            <a:endParaRPr lang="fr-BE" sz="2400" dirty="0"/>
          </a:p>
          <a:p>
            <a:endParaRPr lang="fr-BE" sz="2400" dirty="0"/>
          </a:p>
          <a:p>
            <a:endParaRPr lang="fr-BE" sz="2400" dirty="0"/>
          </a:p>
        </p:txBody>
      </p:sp>
      <p:pic>
        <p:nvPicPr>
          <p:cNvPr id="5" name="Image 4" descr="Une image contenant texte&#10;&#10;Description générée automatiquement">
            <a:extLst>
              <a:ext uri="{FF2B5EF4-FFF2-40B4-BE49-F238E27FC236}">
                <a16:creationId xmlns:a16="http://schemas.microsoft.com/office/drawing/2014/main" id="{27339E65-C0B7-426F-A5F2-C753B0107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407" y="5194778"/>
            <a:ext cx="4231715" cy="754755"/>
          </a:xfrm>
          <a:prstGeom prst="rect">
            <a:avLst/>
          </a:prstGeom>
        </p:spPr>
      </p:pic>
      <p:pic>
        <p:nvPicPr>
          <p:cNvPr id="7" name="Image 6" descr="Une image contenant table&#10;&#10;Description générée automatiquement">
            <a:extLst>
              <a:ext uri="{FF2B5EF4-FFF2-40B4-BE49-F238E27FC236}">
                <a16:creationId xmlns:a16="http://schemas.microsoft.com/office/drawing/2014/main" id="{FBA1BD77-A162-462E-B899-3651301E5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264" y="1829385"/>
            <a:ext cx="4313480" cy="2371554"/>
          </a:xfrm>
          <a:prstGeom prst="rect">
            <a:avLst/>
          </a:prstGeom>
        </p:spPr>
      </p:pic>
      <p:pic>
        <p:nvPicPr>
          <p:cNvPr id="9" name="Image 8" descr="Une image contenant texte&#10;&#10;Description générée automatiquement">
            <a:extLst>
              <a:ext uri="{FF2B5EF4-FFF2-40B4-BE49-F238E27FC236}">
                <a16:creationId xmlns:a16="http://schemas.microsoft.com/office/drawing/2014/main" id="{541B0C03-D817-4907-BDA8-1F3DA3EB2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317" y="5309707"/>
            <a:ext cx="2857748" cy="624894"/>
          </a:xfrm>
          <a:prstGeom prst="rect">
            <a:avLst/>
          </a:prstGeom>
        </p:spPr>
      </p:pic>
      <p:pic>
        <p:nvPicPr>
          <p:cNvPr id="11" name="Image 10">
            <a:extLst>
              <a:ext uri="{FF2B5EF4-FFF2-40B4-BE49-F238E27FC236}">
                <a16:creationId xmlns:a16="http://schemas.microsoft.com/office/drawing/2014/main" id="{C892D97F-323C-44E2-8592-DCF65DC4C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5662" y="5309707"/>
            <a:ext cx="1501270" cy="579170"/>
          </a:xfrm>
          <a:prstGeom prst="rect">
            <a:avLst/>
          </a:prstGeom>
        </p:spPr>
      </p:pic>
    </p:spTree>
    <p:extLst>
      <p:ext uri="{BB962C8B-B14F-4D97-AF65-F5344CB8AC3E}">
        <p14:creationId xmlns:p14="http://schemas.microsoft.com/office/powerpoint/2010/main" val="135367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02E7F6-4A34-46DC-B5E4-F3CA827C6E85}"/>
              </a:ext>
            </a:extLst>
          </p:cNvPr>
          <p:cNvSpPr>
            <a:spLocks noGrp="1"/>
          </p:cNvSpPr>
          <p:nvPr>
            <p:ph type="title"/>
          </p:nvPr>
        </p:nvSpPr>
        <p:spPr/>
        <p:txBody>
          <a:bodyPr/>
          <a:lstStyle/>
          <a:p>
            <a:r>
              <a:rPr lang="fr-BE" dirty="0" err="1"/>
              <a:t>Regression</a:t>
            </a:r>
            <a:r>
              <a:rPr lang="fr-BE" dirty="0"/>
              <a:t> </a:t>
            </a:r>
            <a:r>
              <a:rPr lang="fr-BE" dirty="0" err="1"/>
              <a:t>metrics</a:t>
            </a:r>
            <a:endParaRPr lang="en-US" dirty="0"/>
          </a:p>
        </p:txBody>
      </p:sp>
      <p:sp>
        <p:nvSpPr>
          <p:cNvPr id="3" name="Espace réservé du contenu 2">
            <a:extLst>
              <a:ext uri="{FF2B5EF4-FFF2-40B4-BE49-F238E27FC236}">
                <a16:creationId xmlns:a16="http://schemas.microsoft.com/office/drawing/2014/main" id="{45F2EFA0-DA5E-4382-A02D-EC152366663B}"/>
              </a:ext>
            </a:extLst>
          </p:cNvPr>
          <p:cNvSpPr>
            <a:spLocks noGrp="1"/>
          </p:cNvSpPr>
          <p:nvPr>
            <p:ph idx="1"/>
          </p:nvPr>
        </p:nvSpPr>
        <p:spPr/>
        <p:txBody>
          <a:bodyPr/>
          <a:lstStyle/>
          <a:p>
            <a:r>
              <a:rPr lang="fr-BE" dirty="0" err="1"/>
              <a:t>Mean</a:t>
            </a:r>
            <a:r>
              <a:rPr lang="fr-BE" dirty="0"/>
              <a:t> </a:t>
            </a:r>
            <a:r>
              <a:rPr lang="fr-BE" dirty="0" err="1"/>
              <a:t>absolute</a:t>
            </a:r>
            <a:r>
              <a:rPr lang="fr-BE" dirty="0"/>
              <a:t> </a:t>
            </a:r>
            <a:r>
              <a:rPr lang="fr-BE" dirty="0" err="1"/>
              <a:t>error</a:t>
            </a:r>
            <a:endParaRPr lang="fr-BE" dirty="0"/>
          </a:p>
          <a:p>
            <a:pPr marL="0" indent="0">
              <a:buNone/>
            </a:pPr>
            <a:endParaRPr lang="en-US" dirty="0"/>
          </a:p>
          <a:p>
            <a:pPr marL="0" indent="0">
              <a:buNone/>
            </a:pPr>
            <a:endParaRPr lang="en-US" dirty="0"/>
          </a:p>
          <a:p>
            <a:r>
              <a:rPr lang="en-US" dirty="0"/>
              <a:t>Mean squared error</a:t>
            </a:r>
          </a:p>
          <a:p>
            <a:pPr lvl="1"/>
            <a:endParaRPr lang="en-US" dirty="0"/>
          </a:p>
        </p:txBody>
      </p:sp>
      <p:pic>
        <p:nvPicPr>
          <p:cNvPr id="5" name="Image 4">
            <a:extLst>
              <a:ext uri="{FF2B5EF4-FFF2-40B4-BE49-F238E27FC236}">
                <a16:creationId xmlns:a16="http://schemas.microsoft.com/office/drawing/2014/main" id="{6B63532D-3B7B-4C66-A627-1537F6B25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731" y="2331343"/>
            <a:ext cx="1708114" cy="1097657"/>
          </a:xfrm>
          <a:prstGeom prst="rect">
            <a:avLst/>
          </a:prstGeom>
        </p:spPr>
      </p:pic>
      <p:pic>
        <p:nvPicPr>
          <p:cNvPr id="7" name="Image 6" descr="Une image contenant texte, horloge&#10;&#10;Description générée automatiquement">
            <a:extLst>
              <a:ext uri="{FF2B5EF4-FFF2-40B4-BE49-F238E27FC236}">
                <a16:creationId xmlns:a16="http://schemas.microsoft.com/office/drawing/2014/main" id="{CF0045D1-69D1-42CE-B7DE-337E494A1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9862" y="3781221"/>
            <a:ext cx="1923852" cy="1097657"/>
          </a:xfrm>
          <a:prstGeom prst="rect">
            <a:avLst/>
          </a:prstGeom>
        </p:spPr>
      </p:pic>
    </p:spTree>
    <p:extLst>
      <p:ext uri="{BB962C8B-B14F-4D97-AF65-F5344CB8AC3E}">
        <p14:creationId xmlns:p14="http://schemas.microsoft.com/office/powerpoint/2010/main" val="1942167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4B81C0-CD81-4B9D-A7D8-A75238A3D20D}"/>
              </a:ext>
            </a:extLst>
          </p:cNvPr>
          <p:cNvSpPr>
            <a:spLocks noGrp="1"/>
          </p:cNvSpPr>
          <p:nvPr>
            <p:ph type="title"/>
          </p:nvPr>
        </p:nvSpPr>
        <p:spPr/>
        <p:txBody>
          <a:bodyPr/>
          <a:lstStyle/>
          <a:p>
            <a:r>
              <a:rPr lang="fr-BE" dirty="0"/>
              <a:t>Basic </a:t>
            </a:r>
            <a:r>
              <a:rPr lang="fr-BE" dirty="0" err="1"/>
              <a:t>example</a:t>
            </a:r>
            <a:r>
              <a:rPr lang="fr-BE" dirty="0"/>
              <a:t> </a:t>
            </a:r>
            <a:r>
              <a:rPr lang="fr-BE" dirty="0" err="1"/>
              <a:t>with</a:t>
            </a:r>
            <a:r>
              <a:rPr lang="fr-BE" dirty="0"/>
              <a:t> </a:t>
            </a:r>
            <a:r>
              <a:rPr lang="fr-BE" dirty="0" err="1"/>
              <a:t>Sklearn</a:t>
            </a:r>
            <a:endParaRPr lang="en-US" dirty="0"/>
          </a:p>
        </p:txBody>
      </p:sp>
      <p:pic>
        <p:nvPicPr>
          <p:cNvPr id="5" name="Espace réservé du contenu 4" descr="Une image contenant texte&#10;&#10;Description générée automatiquement">
            <a:extLst>
              <a:ext uri="{FF2B5EF4-FFF2-40B4-BE49-F238E27FC236}">
                <a16:creationId xmlns:a16="http://schemas.microsoft.com/office/drawing/2014/main" id="{F1831520-5D50-4C96-9524-F7C6B94714A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80"/>
          <a:stretch/>
        </p:blipFill>
        <p:spPr>
          <a:xfrm>
            <a:off x="1127577" y="2032452"/>
            <a:ext cx="8608706" cy="3927613"/>
          </a:xfrm>
        </p:spPr>
      </p:pic>
      <p:sp>
        <p:nvSpPr>
          <p:cNvPr id="6" name="Parenthèse fermante 5">
            <a:extLst>
              <a:ext uri="{FF2B5EF4-FFF2-40B4-BE49-F238E27FC236}">
                <a16:creationId xmlns:a16="http://schemas.microsoft.com/office/drawing/2014/main" id="{735F04DA-3180-48D3-82B3-040D7EC3F573}"/>
              </a:ext>
            </a:extLst>
          </p:cNvPr>
          <p:cNvSpPr/>
          <p:nvPr/>
        </p:nvSpPr>
        <p:spPr>
          <a:xfrm>
            <a:off x="9183329" y="1997576"/>
            <a:ext cx="108155" cy="824282"/>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 name="Parenthèse fermante 6">
            <a:extLst>
              <a:ext uri="{FF2B5EF4-FFF2-40B4-BE49-F238E27FC236}">
                <a16:creationId xmlns:a16="http://schemas.microsoft.com/office/drawing/2014/main" id="{DE103998-1883-47D2-99BA-DCFCD41BB6B5}"/>
              </a:ext>
            </a:extLst>
          </p:cNvPr>
          <p:cNvSpPr/>
          <p:nvPr/>
        </p:nvSpPr>
        <p:spPr>
          <a:xfrm>
            <a:off x="9736283" y="2847651"/>
            <a:ext cx="145136" cy="937768"/>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Parenthèse fermante 7">
            <a:extLst>
              <a:ext uri="{FF2B5EF4-FFF2-40B4-BE49-F238E27FC236}">
                <a16:creationId xmlns:a16="http://schemas.microsoft.com/office/drawing/2014/main" id="{95901D17-5F3F-4EAB-96A3-AD834A7595DE}"/>
              </a:ext>
            </a:extLst>
          </p:cNvPr>
          <p:cNvSpPr/>
          <p:nvPr/>
        </p:nvSpPr>
        <p:spPr>
          <a:xfrm>
            <a:off x="8694064" y="3785420"/>
            <a:ext cx="154968" cy="88490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Parenthèse fermante 8">
            <a:extLst>
              <a:ext uri="{FF2B5EF4-FFF2-40B4-BE49-F238E27FC236}">
                <a16:creationId xmlns:a16="http://schemas.microsoft.com/office/drawing/2014/main" id="{105B2176-A391-49CF-B728-288797F82C70}"/>
              </a:ext>
            </a:extLst>
          </p:cNvPr>
          <p:cNvSpPr/>
          <p:nvPr/>
        </p:nvSpPr>
        <p:spPr>
          <a:xfrm>
            <a:off x="8594047" y="4739150"/>
            <a:ext cx="100017" cy="570270"/>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 name="Parenthèse fermante 9">
            <a:extLst>
              <a:ext uri="{FF2B5EF4-FFF2-40B4-BE49-F238E27FC236}">
                <a16:creationId xmlns:a16="http://schemas.microsoft.com/office/drawing/2014/main" id="{6B62B1CD-76E3-4467-A0A2-C0F401ED4278}"/>
              </a:ext>
            </a:extLst>
          </p:cNvPr>
          <p:cNvSpPr/>
          <p:nvPr/>
        </p:nvSpPr>
        <p:spPr>
          <a:xfrm>
            <a:off x="5625551" y="5389796"/>
            <a:ext cx="100017" cy="570270"/>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C4408635-CB3A-42BE-B31E-C0F940FF4B91}"/>
              </a:ext>
            </a:extLst>
          </p:cNvPr>
          <p:cNvSpPr txBox="1"/>
          <p:nvPr/>
        </p:nvSpPr>
        <p:spPr>
          <a:xfrm>
            <a:off x="9350231" y="2200016"/>
            <a:ext cx="917239" cy="369332"/>
          </a:xfrm>
          <a:prstGeom prst="rect">
            <a:avLst/>
          </a:prstGeom>
          <a:noFill/>
        </p:spPr>
        <p:txBody>
          <a:bodyPr wrap="none" rtlCol="0">
            <a:spAutoFit/>
          </a:bodyPr>
          <a:lstStyle/>
          <a:p>
            <a:r>
              <a:rPr lang="fr-BE" dirty="0"/>
              <a:t>Imports</a:t>
            </a:r>
            <a:endParaRPr lang="en-US" dirty="0"/>
          </a:p>
        </p:txBody>
      </p:sp>
      <p:sp>
        <p:nvSpPr>
          <p:cNvPr id="12" name="ZoneTexte 11">
            <a:extLst>
              <a:ext uri="{FF2B5EF4-FFF2-40B4-BE49-F238E27FC236}">
                <a16:creationId xmlns:a16="http://schemas.microsoft.com/office/drawing/2014/main" id="{D43D6412-95CA-411A-AD38-307E7C4C5F6C}"/>
              </a:ext>
            </a:extLst>
          </p:cNvPr>
          <p:cNvSpPr txBox="1"/>
          <p:nvPr/>
        </p:nvSpPr>
        <p:spPr>
          <a:xfrm>
            <a:off x="9891731" y="2975352"/>
            <a:ext cx="1753878" cy="646331"/>
          </a:xfrm>
          <a:prstGeom prst="rect">
            <a:avLst/>
          </a:prstGeom>
          <a:noFill/>
        </p:spPr>
        <p:txBody>
          <a:bodyPr wrap="none" rtlCol="0">
            <a:spAutoFit/>
          </a:bodyPr>
          <a:lstStyle/>
          <a:p>
            <a:r>
              <a:rPr lang="fr-BE" dirty="0" err="1"/>
              <a:t>Collect</a:t>
            </a:r>
            <a:r>
              <a:rPr lang="fr-BE" dirty="0"/>
              <a:t> data and </a:t>
            </a:r>
          </a:p>
          <a:p>
            <a:r>
              <a:rPr lang="fr-BE" dirty="0" err="1"/>
              <a:t>spilt</a:t>
            </a:r>
            <a:r>
              <a:rPr lang="fr-BE" dirty="0"/>
              <a:t> train/test</a:t>
            </a:r>
            <a:endParaRPr lang="en-US" dirty="0"/>
          </a:p>
        </p:txBody>
      </p:sp>
      <p:sp>
        <p:nvSpPr>
          <p:cNvPr id="13" name="ZoneTexte 12">
            <a:extLst>
              <a:ext uri="{FF2B5EF4-FFF2-40B4-BE49-F238E27FC236}">
                <a16:creationId xmlns:a16="http://schemas.microsoft.com/office/drawing/2014/main" id="{3B17F4F1-B51A-4B72-A234-ED80773DB00A}"/>
              </a:ext>
            </a:extLst>
          </p:cNvPr>
          <p:cNvSpPr txBox="1"/>
          <p:nvPr/>
        </p:nvSpPr>
        <p:spPr>
          <a:xfrm>
            <a:off x="8880654" y="4060360"/>
            <a:ext cx="1353576" cy="369332"/>
          </a:xfrm>
          <a:prstGeom prst="rect">
            <a:avLst/>
          </a:prstGeom>
          <a:noFill/>
        </p:spPr>
        <p:txBody>
          <a:bodyPr wrap="none" rtlCol="0">
            <a:spAutoFit/>
          </a:bodyPr>
          <a:lstStyle/>
          <a:p>
            <a:r>
              <a:rPr lang="fr-BE" dirty="0" err="1"/>
              <a:t>Rescale</a:t>
            </a:r>
            <a:r>
              <a:rPr lang="fr-BE" dirty="0"/>
              <a:t> data</a:t>
            </a:r>
            <a:endParaRPr lang="en-US" dirty="0"/>
          </a:p>
        </p:txBody>
      </p:sp>
      <p:sp>
        <p:nvSpPr>
          <p:cNvPr id="14" name="ZoneTexte 13">
            <a:extLst>
              <a:ext uri="{FF2B5EF4-FFF2-40B4-BE49-F238E27FC236}">
                <a16:creationId xmlns:a16="http://schemas.microsoft.com/office/drawing/2014/main" id="{B9170CF5-2914-41F2-9FB5-7021315A7AF5}"/>
              </a:ext>
            </a:extLst>
          </p:cNvPr>
          <p:cNvSpPr txBox="1"/>
          <p:nvPr/>
        </p:nvSpPr>
        <p:spPr>
          <a:xfrm>
            <a:off x="8694064" y="4825547"/>
            <a:ext cx="2872966" cy="369332"/>
          </a:xfrm>
          <a:prstGeom prst="rect">
            <a:avLst/>
          </a:prstGeom>
          <a:noFill/>
        </p:spPr>
        <p:txBody>
          <a:bodyPr wrap="none" rtlCol="0">
            <a:spAutoFit/>
          </a:bodyPr>
          <a:lstStyle/>
          <a:p>
            <a:r>
              <a:rPr lang="fr-BE" dirty="0"/>
              <a:t>Model </a:t>
            </a:r>
            <a:r>
              <a:rPr lang="fr-BE" dirty="0" err="1"/>
              <a:t>selection</a:t>
            </a:r>
            <a:r>
              <a:rPr lang="fr-BE" dirty="0"/>
              <a:t> and training</a:t>
            </a:r>
            <a:endParaRPr lang="en-US" dirty="0"/>
          </a:p>
        </p:txBody>
      </p:sp>
      <p:sp>
        <p:nvSpPr>
          <p:cNvPr id="15" name="ZoneTexte 14">
            <a:extLst>
              <a:ext uri="{FF2B5EF4-FFF2-40B4-BE49-F238E27FC236}">
                <a16:creationId xmlns:a16="http://schemas.microsoft.com/office/drawing/2014/main" id="{8D8556FE-2ED7-4D05-8965-025D2CAD0FBD}"/>
              </a:ext>
            </a:extLst>
          </p:cNvPr>
          <p:cNvSpPr txBox="1"/>
          <p:nvPr/>
        </p:nvSpPr>
        <p:spPr>
          <a:xfrm>
            <a:off x="5803781" y="5490265"/>
            <a:ext cx="2866362" cy="369332"/>
          </a:xfrm>
          <a:prstGeom prst="rect">
            <a:avLst/>
          </a:prstGeom>
          <a:noFill/>
        </p:spPr>
        <p:txBody>
          <a:bodyPr wrap="none" rtlCol="0">
            <a:spAutoFit/>
          </a:bodyPr>
          <a:lstStyle/>
          <a:p>
            <a:r>
              <a:rPr lang="fr-BE" dirty="0"/>
              <a:t>Model </a:t>
            </a:r>
            <a:r>
              <a:rPr lang="fr-BE" dirty="0" err="1"/>
              <a:t>evaluation</a:t>
            </a:r>
            <a:r>
              <a:rPr lang="fr-BE" dirty="0"/>
              <a:t> on test set</a:t>
            </a:r>
            <a:endParaRPr lang="en-US" dirty="0"/>
          </a:p>
        </p:txBody>
      </p:sp>
    </p:spTree>
    <p:extLst>
      <p:ext uri="{BB962C8B-B14F-4D97-AF65-F5344CB8AC3E}">
        <p14:creationId xmlns:p14="http://schemas.microsoft.com/office/powerpoint/2010/main" val="244182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4A0594-9159-4CE7-93F2-AC26783C0EBD}"/>
              </a:ext>
            </a:extLst>
          </p:cNvPr>
          <p:cNvSpPr>
            <a:spLocks noGrp="1"/>
          </p:cNvSpPr>
          <p:nvPr>
            <p:ph type="title"/>
          </p:nvPr>
        </p:nvSpPr>
        <p:spPr/>
        <p:txBody>
          <a:bodyPr/>
          <a:lstStyle/>
          <a:p>
            <a:r>
              <a:rPr lang="fr-BE" dirty="0" err="1"/>
              <a:t>Exercise</a:t>
            </a:r>
            <a:r>
              <a:rPr lang="fr-BE" dirty="0"/>
              <a:t>: Room </a:t>
            </a:r>
            <a:r>
              <a:rPr lang="fr-BE" dirty="0" err="1"/>
              <a:t>occupancy</a:t>
            </a:r>
            <a:r>
              <a:rPr lang="fr-BE" dirty="0"/>
              <a:t> </a:t>
            </a:r>
            <a:r>
              <a:rPr lang="fr-BE" dirty="0" err="1"/>
              <a:t>prediction</a:t>
            </a:r>
            <a:endParaRPr lang="en-US" dirty="0"/>
          </a:p>
        </p:txBody>
      </p:sp>
      <p:pic>
        <p:nvPicPr>
          <p:cNvPr id="5" name="Espace réservé du contenu 4" descr="Une image contenant table&#10;&#10;Description générée automatiquement">
            <a:extLst>
              <a:ext uri="{FF2B5EF4-FFF2-40B4-BE49-F238E27FC236}">
                <a16:creationId xmlns:a16="http://schemas.microsoft.com/office/drawing/2014/main" id="{496A6960-D877-41F8-B2D3-9CED4C7E3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4545" y="2137458"/>
            <a:ext cx="5479255" cy="3116850"/>
          </a:xfrm>
        </p:spPr>
      </p:pic>
      <p:sp>
        <p:nvSpPr>
          <p:cNvPr id="6" name="ZoneTexte 5">
            <a:extLst>
              <a:ext uri="{FF2B5EF4-FFF2-40B4-BE49-F238E27FC236}">
                <a16:creationId xmlns:a16="http://schemas.microsoft.com/office/drawing/2014/main" id="{FE74F241-4E2D-4C55-B3F9-5517DA7B8C6E}"/>
              </a:ext>
            </a:extLst>
          </p:cNvPr>
          <p:cNvSpPr txBox="1"/>
          <p:nvPr/>
        </p:nvSpPr>
        <p:spPr>
          <a:xfrm>
            <a:off x="447261" y="2541721"/>
            <a:ext cx="5128591" cy="2308324"/>
          </a:xfrm>
          <a:prstGeom prst="rect">
            <a:avLst/>
          </a:prstGeom>
          <a:noFill/>
        </p:spPr>
        <p:txBody>
          <a:bodyPr wrap="square" rtlCol="0">
            <a:spAutoFit/>
          </a:bodyPr>
          <a:lstStyle/>
          <a:p>
            <a:r>
              <a:rPr lang="fr-BE" dirty="0" err="1"/>
              <a:t>Predict</a:t>
            </a:r>
            <a:r>
              <a:rPr lang="fr-BE" dirty="0"/>
              <a:t> the </a:t>
            </a:r>
            <a:r>
              <a:rPr lang="fr-BE" dirty="0" err="1"/>
              <a:t>occupancy</a:t>
            </a:r>
            <a:r>
              <a:rPr lang="fr-BE" dirty="0"/>
              <a:t> of a room (</a:t>
            </a:r>
            <a:r>
              <a:rPr lang="en-US" b="0" i="0" dirty="0">
                <a:effectLst/>
                <a:latin typeface="Inter"/>
              </a:rPr>
              <a:t>1 for occupied or 0 for not occupied</a:t>
            </a:r>
            <a:r>
              <a:rPr lang="fr-BE" dirty="0"/>
              <a:t>) </a:t>
            </a:r>
            <a:r>
              <a:rPr lang="fr-BE" dirty="0" err="1"/>
              <a:t>based</a:t>
            </a:r>
            <a:r>
              <a:rPr lang="fr-BE" dirty="0"/>
              <a:t> on the </a:t>
            </a:r>
            <a:r>
              <a:rPr lang="fr-BE" dirty="0" err="1"/>
              <a:t>following</a:t>
            </a:r>
            <a:r>
              <a:rPr lang="fr-BE" dirty="0"/>
              <a:t> inputs:</a:t>
            </a:r>
          </a:p>
          <a:p>
            <a:pPr marL="285750" indent="-285750">
              <a:buFont typeface="Arial" panose="020B0604020202020204" pitchFamily="34" charset="0"/>
              <a:buChar char="•"/>
            </a:pPr>
            <a:r>
              <a:rPr lang="fr-BE" dirty="0" err="1"/>
              <a:t>Temperature</a:t>
            </a:r>
            <a:endParaRPr lang="fr-BE" dirty="0"/>
          </a:p>
          <a:p>
            <a:pPr marL="285750" indent="-285750">
              <a:buFont typeface="Arial" panose="020B0604020202020204" pitchFamily="34" charset="0"/>
              <a:buChar char="•"/>
            </a:pPr>
            <a:r>
              <a:rPr lang="fr-BE" dirty="0"/>
              <a:t>Relative </a:t>
            </a:r>
            <a:r>
              <a:rPr lang="fr-BE" dirty="0" err="1"/>
              <a:t>humidity</a:t>
            </a:r>
            <a:endParaRPr lang="fr-BE" dirty="0"/>
          </a:p>
          <a:p>
            <a:pPr marL="285750" indent="-285750">
              <a:buFont typeface="Arial" panose="020B0604020202020204" pitchFamily="34" charset="0"/>
              <a:buChar char="•"/>
            </a:pPr>
            <a:r>
              <a:rPr lang="fr-BE" dirty="0"/>
              <a:t>Light </a:t>
            </a:r>
            <a:r>
              <a:rPr lang="fr-BE" dirty="0" err="1"/>
              <a:t>intensity</a:t>
            </a:r>
            <a:endParaRPr lang="fr-BE" dirty="0"/>
          </a:p>
          <a:p>
            <a:pPr marL="285750" indent="-285750">
              <a:buFont typeface="Arial" panose="020B0604020202020204" pitchFamily="34" charset="0"/>
              <a:buChar char="•"/>
            </a:pPr>
            <a:r>
              <a:rPr lang="fr-BE" dirty="0"/>
              <a:t>CO2 concentration</a:t>
            </a:r>
          </a:p>
          <a:p>
            <a:pPr marL="285750" indent="-285750">
              <a:buFont typeface="Arial" panose="020B0604020202020204" pitchFamily="34" charset="0"/>
              <a:buChar char="•"/>
            </a:pPr>
            <a:r>
              <a:rPr lang="en-US" b="0" i="0" dirty="0">
                <a:effectLst/>
                <a:latin typeface="Inter"/>
              </a:rPr>
              <a:t>Humidity ratio, derived from temperature and relative humidity</a:t>
            </a:r>
            <a:endParaRPr lang="en-US" dirty="0"/>
          </a:p>
        </p:txBody>
      </p:sp>
    </p:spTree>
    <p:extLst>
      <p:ext uri="{BB962C8B-B14F-4D97-AF65-F5344CB8AC3E}">
        <p14:creationId xmlns:p14="http://schemas.microsoft.com/office/powerpoint/2010/main" val="211437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D7D24-C76A-4B90-8AD1-2EDE0A38CE20}"/>
              </a:ext>
            </a:extLst>
          </p:cNvPr>
          <p:cNvSpPr>
            <a:spLocks noGrp="1"/>
          </p:cNvSpPr>
          <p:nvPr>
            <p:ph type="title"/>
          </p:nvPr>
        </p:nvSpPr>
        <p:spPr/>
        <p:txBody>
          <a:bodyPr/>
          <a:lstStyle/>
          <a:p>
            <a:r>
              <a:rPr lang="fr-BE" dirty="0" err="1"/>
              <a:t>What</a:t>
            </a:r>
            <a:r>
              <a:rPr lang="fr-BE" dirty="0"/>
              <a:t> </a:t>
            </a:r>
            <a:r>
              <a:rPr lang="fr-BE" dirty="0" err="1"/>
              <a:t>is</a:t>
            </a:r>
            <a:r>
              <a:rPr lang="fr-BE" dirty="0"/>
              <a:t> Machine Learning</a:t>
            </a:r>
            <a:endParaRPr lang="en-US" dirty="0"/>
          </a:p>
        </p:txBody>
      </p:sp>
      <p:sp>
        <p:nvSpPr>
          <p:cNvPr id="3" name="Espace réservé du contenu 2">
            <a:extLst>
              <a:ext uri="{FF2B5EF4-FFF2-40B4-BE49-F238E27FC236}">
                <a16:creationId xmlns:a16="http://schemas.microsoft.com/office/drawing/2014/main" id="{A3BB6D4D-3DA0-49A7-A8AD-0245B1C2335D}"/>
              </a:ext>
            </a:extLst>
          </p:cNvPr>
          <p:cNvSpPr>
            <a:spLocks noGrp="1"/>
          </p:cNvSpPr>
          <p:nvPr>
            <p:ph idx="1"/>
          </p:nvPr>
        </p:nvSpPr>
        <p:spPr>
          <a:xfrm>
            <a:off x="892969" y="1297211"/>
            <a:ext cx="10406063" cy="4824439"/>
          </a:xfrm>
        </p:spPr>
        <p:txBody>
          <a:bodyPr>
            <a:normAutofit fontScale="77500" lnSpcReduction="20000"/>
          </a:bodyPr>
          <a:lstStyle/>
          <a:p>
            <a:pPr marL="0" indent="0" algn="ctr">
              <a:buNone/>
            </a:pPr>
            <a:r>
              <a:rPr lang="en-US" sz="3600" i="1" dirty="0"/>
              <a:t>Machine learning is the study of computer algorithms that improve automatically through experience and by the use of data.</a:t>
            </a:r>
          </a:p>
          <a:p>
            <a:r>
              <a:rPr lang="en-US" dirty="0"/>
              <a:t>Common applications:</a:t>
            </a:r>
          </a:p>
          <a:p>
            <a:pPr lvl="1"/>
            <a:r>
              <a:rPr lang="fr-BE" dirty="0"/>
              <a:t>Image recognition</a:t>
            </a:r>
          </a:p>
          <a:p>
            <a:pPr lvl="1"/>
            <a:r>
              <a:rPr lang="fr-BE" dirty="0"/>
              <a:t>Email Spam &amp; Malware </a:t>
            </a:r>
            <a:r>
              <a:rPr lang="fr-BE" dirty="0" err="1"/>
              <a:t>filtering</a:t>
            </a:r>
            <a:endParaRPr lang="fr-BE" dirty="0"/>
          </a:p>
          <a:p>
            <a:pPr lvl="1"/>
            <a:r>
              <a:rPr lang="fr-BE" dirty="0"/>
              <a:t>Speech recognition</a:t>
            </a:r>
          </a:p>
          <a:p>
            <a:pPr lvl="1"/>
            <a:r>
              <a:rPr lang="fr-BE" dirty="0"/>
              <a:t>Social media </a:t>
            </a:r>
            <a:r>
              <a:rPr lang="fr-BE" dirty="0" err="1"/>
              <a:t>customized</a:t>
            </a:r>
            <a:r>
              <a:rPr lang="fr-BE" dirty="0"/>
              <a:t> </a:t>
            </a:r>
            <a:r>
              <a:rPr lang="fr-BE" dirty="0" err="1"/>
              <a:t>advertising</a:t>
            </a:r>
            <a:endParaRPr lang="en-US" dirty="0"/>
          </a:p>
          <a:p>
            <a:pPr lvl="1"/>
            <a:r>
              <a:rPr lang="fr-BE" dirty="0" err="1"/>
              <a:t>Netflix’s</a:t>
            </a:r>
            <a:r>
              <a:rPr lang="fr-BE" dirty="0"/>
              <a:t> recommandations</a:t>
            </a:r>
          </a:p>
          <a:p>
            <a:pPr lvl="1"/>
            <a:r>
              <a:rPr lang="en-US" dirty="0"/>
              <a:t>Medical diagnosis</a:t>
            </a:r>
          </a:p>
        </p:txBody>
      </p:sp>
    </p:spTree>
    <p:extLst>
      <p:ext uri="{BB962C8B-B14F-4D97-AF65-F5344CB8AC3E}">
        <p14:creationId xmlns:p14="http://schemas.microsoft.com/office/powerpoint/2010/main" val="273627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FF3886-78A8-433A-8D99-4AF641FB050D}"/>
              </a:ext>
            </a:extLst>
          </p:cNvPr>
          <p:cNvSpPr>
            <a:spLocks noGrp="1"/>
          </p:cNvSpPr>
          <p:nvPr>
            <p:ph type="title"/>
          </p:nvPr>
        </p:nvSpPr>
        <p:spPr/>
        <p:txBody>
          <a:bodyPr/>
          <a:lstStyle/>
          <a:p>
            <a:r>
              <a:rPr lang="fr-BE" dirty="0" err="1"/>
              <a:t>Why</a:t>
            </a:r>
            <a:r>
              <a:rPr lang="fr-BE" dirty="0"/>
              <a:t> Machine </a:t>
            </a:r>
            <a:r>
              <a:rPr lang="fr-BE" dirty="0" err="1"/>
              <a:t>Leaning</a:t>
            </a:r>
            <a:r>
              <a:rPr lang="fr-BE" dirty="0"/>
              <a:t> </a:t>
            </a:r>
            <a:r>
              <a:rPr lang="fr-BE" dirty="0" err="1"/>
              <a:t>now</a:t>
            </a:r>
            <a:r>
              <a:rPr lang="fr-BE" dirty="0"/>
              <a:t>?</a:t>
            </a:r>
            <a:endParaRPr lang="en-US" dirty="0"/>
          </a:p>
        </p:txBody>
      </p:sp>
      <p:sp>
        <p:nvSpPr>
          <p:cNvPr id="3" name="Espace réservé du contenu 2">
            <a:extLst>
              <a:ext uri="{FF2B5EF4-FFF2-40B4-BE49-F238E27FC236}">
                <a16:creationId xmlns:a16="http://schemas.microsoft.com/office/drawing/2014/main" id="{0C07560A-1A0E-4066-8B20-02F9B807AF31}"/>
              </a:ext>
            </a:extLst>
          </p:cNvPr>
          <p:cNvSpPr>
            <a:spLocks noGrp="1"/>
          </p:cNvSpPr>
          <p:nvPr>
            <p:ph idx="1"/>
          </p:nvPr>
        </p:nvSpPr>
        <p:spPr>
          <a:xfrm>
            <a:off x="892969" y="1693540"/>
            <a:ext cx="10515600" cy="4010812"/>
          </a:xfrm>
        </p:spPr>
        <p:txBody>
          <a:bodyPr/>
          <a:lstStyle/>
          <a:p>
            <a:r>
              <a:rPr lang="fr-BE" sz="3200" dirty="0"/>
              <a:t>More Data</a:t>
            </a:r>
          </a:p>
          <a:p>
            <a:r>
              <a:rPr lang="fr-BE" sz="3200" dirty="0" err="1"/>
              <a:t>Faster</a:t>
            </a:r>
            <a:r>
              <a:rPr lang="fr-BE" sz="3200" dirty="0"/>
              <a:t> </a:t>
            </a:r>
            <a:r>
              <a:rPr lang="fr-BE" sz="3200" dirty="0" err="1"/>
              <a:t>compute</a:t>
            </a:r>
            <a:r>
              <a:rPr lang="fr-BE" sz="3200" dirty="0"/>
              <a:t> engines</a:t>
            </a:r>
          </a:p>
          <a:p>
            <a:r>
              <a:rPr lang="fr-BE" sz="3200" dirty="0" err="1"/>
              <a:t>Algorithms</a:t>
            </a:r>
            <a:r>
              <a:rPr lang="fr-BE" sz="3200" dirty="0"/>
              <a:t> (</a:t>
            </a:r>
            <a:r>
              <a:rPr lang="fr-BE" sz="3200" dirty="0" err="1"/>
              <a:t>old</a:t>
            </a:r>
            <a:r>
              <a:rPr lang="fr-BE" sz="3200" dirty="0"/>
              <a:t> and new)</a:t>
            </a:r>
          </a:p>
          <a:p>
            <a:r>
              <a:rPr lang="fr-BE" sz="3200" dirty="0"/>
              <a:t>Machine </a:t>
            </a:r>
            <a:r>
              <a:rPr lang="fr-BE" sz="3200" dirty="0" err="1"/>
              <a:t>learning</a:t>
            </a:r>
            <a:r>
              <a:rPr lang="fr-BE" sz="3200" dirty="0"/>
              <a:t> softwares</a:t>
            </a:r>
          </a:p>
          <a:p>
            <a:endParaRPr lang="en-US" dirty="0"/>
          </a:p>
        </p:txBody>
      </p:sp>
    </p:spTree>
    <p:extLst>
      <p:ext uri="{BB962C8B-B14F-4D97-AF65-F5344CB8AC3E}">
        <p14:creationId xmlns:p14="http://schemas.microsoft.com/office/powerpoint/2010/main" val="119174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E816BF-478F-49DA-B47A-DCB776D2A4A7}"/>
              </a:ext>
            </a:extLst>
          </p:cNvPr>
          <p:cNvSpPr>
            <a:spLocks noGrp="1"/>
          </p:cNvSpPr>
          <p:nvPr>
            <p:ph type="title"/>
          </p:nvPr>
        </p:nvSpPr>
        <p:spPr/>
        <p:txBody>
          <a:bodyPr/>
          <a:lstStyle/>
          <a:p>
            <a:r>
              <a:rPr lang="fr-BE" dirty="0"/>
              <a:t>Types of machine </a:t>
            </a:r>
            <a:r>
              <a:rPr lang="fr-BE" dirty="0" err="1"/>
              <a:t>learning</a:t>
            </a:r>
            <a:endParaRPr lang="en-US" dirty="0"/>
          </a:p>
        </p:txBody>
      </p:sp>
      <p:sp>
        <p:nvSpPr>
          <p:cNvPr id="3" name="Espace réservé du contenu 2">
            <a:extLst>
              <a:ext uri="{FF2B5EF4-FFF2-40B4-BE49-F238E27FC236}">
                <a16:creationId xmlns:a16="http://schemas.microsoft.com/office/drawing/2014/main" id="{A6045D65-F532-481F-A128-551767F417EE}"/>
              </a:ext>
            </a:extLst>
          </p:cNvPr>
          <p:cNvSpPr>
            <a:spLocks noGrp="1"/>
          </p:cNvSpPr>
          <p:nvPr>
            <p:ph idx="1"/>
          </p:nvPr>
        </p:nvSpPr>
        <p:spPr>
          <a:xfrm>
            <a:off x="783432" y="1478928"/>
            <a:ext cx="10515600" cy="4351338"/>
          </a:xfrm>
        </p:spPr>
        <p:txBody>
          <a:bodyPr/>
          <a:lstStyle/>
          <a:p>
            <a:r>
              <a:rPr lang="fr-BE" dirty="0" err="1"/>
              <a:t>Supervised</a:t>
            </a:r>
            <a:r>
              <a:rPr lang="fr-BE" dirty="0"/>
              <a:t> </a:t>
            </a:r>
            <a:r>
              <a:rPr lang="fr-BE" dirty="0" err="1"/>
              <a:t>learning</a:t>
            </a:r>
            <a:endParaRPr lang="fr-BE" dirty="0"/>
          </a:p>
          <a:p>
            <a:r>
              <a:rPr lang="fr-BE" dirty="0" err="1"/>
              <a:t>Unsupervised</a:t>
            </a:r>
            <a:r>
              <a:rPr lang="fr-BE" dirty="0"/>
              <a:t> </a:t>
            </a:r>
            <a:r>
              <a:rPr lang="fr-BE" dirty="0" err="1"/>
              <a:t>learning</a:t>
            </a:r>
            <a:endParaRPr lang="fr-BE" dirty="0"/>
          </a:p>
          <a:p>
            <a:r>
              <a:rPr lang="fr-BE" dirty="0" err="1"/>
              <a:t>Reinforcement</a:t>
            </a:r>
            <a:r>
              <a:rPr lang="fr-BE" dirty="0"/>
              <a:t> Learning</a:t>
            </a:r>
          </a:p>
          <a:p>
            <a:r>
              <a:rPr lang="fr-BE" dirty="0"/>
              <a:t>And many variants …</a:t>
            </a:r>
          </a:p>
          <a:p>
            <a:endParaRPr lang="fr-BE" dirty="0"/>
          </a:p>
        </p:txBody>
      </p:sp>
    </p:spTree>
    <p:extLst>
      <p:ext uri="{BB962C8B-B14F-4D97-AF65-F5344CB8AC3E}">
        <p14:creationId xmlns:p14="http://schemas.microsoft.com/office/powerpoint/2010/main" val="264282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80A767-148D-43F0-93A9-65C213AC12E6}"/>
              </a:ext>
            </a:extLst>
          </p:cNvPr>
          <p:cNvSpPr>
            <a:spLocks noGrp="1"/>
          </p:cNvSpPr>
          <p:nvPr>
            <p:ph type="title"/>
          </p:nvPr>
        </p:nvSpPr>
        <p:spPr/>
        <p:txBody>
          <a:bodyPr/>
          <a:lstStyle/>
          <a:p>
            <a:r>
              <a:rPr lang="fr-BE" dirty="0" err="1"/>
              <a:t>Supervised</a:t>
            </a:r>
            <a:r>
              <a:rPr lang="fr-BE" dirty="0"/>
              <a:t> Learning</a:t>
            </a:r>
            <a:endParaRPr lang="en-US" dirty="0"/>
          </a:p>
        </p:txBody>
      </p:sp>
      <p:pic>
        <p:nvPicPr>
          <p:cNvPr id="24" name="Espace réservé du contenu 23" descr="Une image contenant table&#10;&#10;Description générée automatiquement">
            <a:extLst>
              <a:ext uri="{FF2B5EF4-FFF2-40B4-BE49-F238E27FC236}">
                <a16:creationId xmlns:a16="http://schemas.microsoft.com/office/drawing/2014/main" id="{BA25429A-900C-423D-915A-364A37258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82325" y="2644509"/>
            <a:ext cx="3933208" cy="1438979"/>
          </a:xfrm>
        </p:spPr>
      </p:pic>
      <p:sp>
        <p:nvSpPr>
          <p:cNvPr id="6" name="ZoneTexte 5">
            <a:extLst>
              <a:ext uri="{FF2B5EF4-FFF2-40B4-BE49-F238E27FC236}">
                <a16:creationId xmlns:a16="http://schemas.microsoft.com/office/drawing/2014/main" id="{73765946-320C-432E-9065-79EC97C970C0}"/>
              </a:ext>
            </a:extLst>
          </p:cNvPr>
          <p:cNvSpPr txBox="1"/>
          <p:nvPr/>
        </p:nvSpPr>
        <p:spPr>
          <a:xfrm>
            <a:off x="995778" y="1806097"/>
            <a:ext cx="10303254" cy="830997"/>
          </a:xfrm>
          <a:prstGeom prst="rect">
            <a:avLst/>
          </a:prstGeom>
          <a:noFill/>
        </p:spPr>
        <p:txBody>
          <a:bodyPr wrap="square" rtlCol="0">
            <a:spAutoFit/>
          </a:bodyPr>
          <a:lstStyle/>
          <a:p>
            <a:r>
              <a:rPr lang="en-US" sz="2400" dirty="0"/>
              <a:t>Goal: from the dataset, find a function f of the inputs that approximates at best the output</a:t>
            </a:r>
          </a:p>
        </p:txBody>
      </p:sp>
      <p:sp>
        <p:nvSpPr>
          <p:cNvPr id="7" name="ZoneTexte 6">
            <a:extLst>
              <a:ext uri="{FF2B5EF4-FFF2-40B4-BE49-F238E27FC236}">
                <a16:creationId xmlns:a16="http://schemas.microsoft.com/office/drawing/2014/main" id="{20BFCAB1-F202-4755-91C5-58B0F4349F8D}"/>
              </a:ext>
            </a:extLst>
          </p:cNvPr>
          <p:cNvSpPr txBox="1"/>
          <p:nvPr/>
        </p:nvSpPr>
        <p:spPr>
          <a:xfrm>
            <a:off x="1603895" y="5219642"/>
            <a:ext cx="1411550" cy="369332"/>
          </a:xfrm>
          <a:prstGeom prst="rect">
            <a:avLst/>
          </a:prstGeom>
          <a:noFill/>
        </p:spPr>
        <p:txBody>
          <a:bodyPr wrap="square" rtlCol="0">
            <a:spAutoFit/>
          </a:bodyPr>
          <a:lstStyle/>
          <a:p>
            <a:r>
              <a:rPr lang="fr-BE" dirty="0"/>
              <a:t>training set</a:t>
            </a:r>
          </a:p>
        </p:txBody>
      </p:sp>
      <p:cxnSp>
        <p:nvCxnSpPr>
          <p:cNvPr id="9" name="Connecteur droit avec flèche 8">
            <a:extLst>
              <a:ext uri="{FF2B5EF4-FFF2-40B4-BE49-F238E27FC236}">
                <a16:creationId xmlns:a16="http://schemas.microsoft.com/office/drawing/2014/main" id="{9DFF2C19-62FF-4AA7-8076-7EB70E233856}"/>
              </a:ext>
            </a:extLst>
          </p:cNvPr>
          <p:cNvCxnSpPr>
            <a:cxnSpLocks/>
          </p:cNvCxnSpPr>
          <p:nvPr/>
        </p:nvCxnSpPr>
        <p:spPr>
          <a:xfrm>
            <a:off x="3906446" y="4470828"/>
            <a:ext cx="3454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0F40CCFF-B38F-45D8-B92F-4B581A6F4BC9}"/>
                  </a:ext>
                </a:extLst>
              </p:cNvPr>
              <p:cNvSpPr txBox="1"/>
              <p:nvPr/>
            </p:nvSpPr>
            <p:spPr>
              <a:xfrm>
                <a:off x="4289529" y="4009162"/>
                <a:ext cx="3071539" cy="923330"/>
              </a:xfrm>
              <a:prstGeom prst="rect">
                <a:avLst/>
              </a:prstGeom>
              <a:noFill/>
            </p:spPr>
            <p:txBody>
              <a:bodyPr wrap="square" rtlCol="0">
                <a:spAutoFit/>
              </a:bodyPr>
              <a:lstStyle/>
              <a:p>
                <a:r>
                  <a:rPr lang="fr-BE" dirty="0"/>
                  <a:t>Learn a </a:t>
                </a:r>
                <a:r>
                  <a:rPr lang="fr-BE" dirty="0" err="1"/>
                  <a:t>function</a:t>
                </a:r>
                <a:r>
                  <a:rPr lang="fr-BE" dirty="0"/>
                  <a:t> </a:t>
                </a:r>
                <a14:m>
                  <m:oMath xmlns:m="http://schemas.openxmlformats.org/officeDocument/2006/math">
                    <m:r>
                      <a:rPr lang="fr-BE" b="0" i="1" smtClean="0">
                        <a:latin typeface="Cambria Math" panose="02040503050406030204" pitchFamily="18" charset="0"/>
                      </a:rPr>
                      <m:t>𝑓</m:t>
                    </m:r>
                  </m:oMath>
                </a14:m>
                <a:r>
                  <a:rPr lang="en-US" dirty="0"/>
                  <a:t> that best maps inputs to output from the training set</a:t>
                </a:r>
              </a:p>
            </p:txBody>
          </p:sp>
        </mc:Choice>
        <mc:Fallback xmlns="">
          <p:sp>
            <p:nvSpPr>
              <p:cNvPr id="11" name="ZoneTexte 10">
                <a:extLst>
                  <a:ext uri="{FF2B5EF4-FFF2-40B4-BE49-F238E27FC236}">
                    <a16:creationId xmlns:a16="http://schemas.microsoft.com/office/drawing/2014/main" id="{0F40CCFF-B38F-45D8-B92F-4B581A6F4BC9}"/>
                  </a:ext>
                </a:extLst>
              </p:cNvPr>
              <p:cNvSpPr txBox="1">
                <a:spLocks noRot="1" noChangeAspect="1" noMove="1" noResize="1" noEditPoints="1" noAdjustHandles="1" noChangeArrowheads="1" noChangeShapeType="1" noTextEdit="1"/>
              </p:cNvSpPr>
              <p:nvPr/>
            </p:nvSpPr>
            <p:spPr>
              <a:xfrm>
                <a:off x="4289529" y="4009162"/>
                <a:ext cx="3071539" cy="923330"/>
              </a:xfrm>
              <a:prstGeom prst="rect">
                <a:avLst/>
              </a:prstGeom>
              <a:blipFill>
                <a:blip r:embed="rId3"/>
                <a:stretch>
                  <a:fillRect l="-1786" t="-3974" b="-9934"/>
                </a:stretch>
              </a:blipFill>
            </p:spPr>
            <p:txBody>
              <a:bodyPr/>
              <a:lstStyle/>
              <a:p>
                <a:r>
                  <a:rPr lang="en-US">
                    <a:noFill/>
                  </a:rPr>
                  <a:t> </a:t>
                </a:r>
              </a:p>
            </p:txBody>
          </p:sp>
        </mc:Fallback>
      </mc:AlternateContent>
      <p:cxnSp>
        <p:nvCxnSpPr>
          <p:cNvPr id="14" name="Connecteur droit avec flèche 13">
            <a:extLst>
              <a:ext uri="{FF2B5EF4-FFF2-40B4-BE49-F238E27FC236}">
                <a16:creationId xmlns:a16="http://schemas.microsoft.com/office/drawing/2014/main" id="{3E6AD133-0CA9-4A3A-B4E8-BC1D261636A7}"/>
              </a:ext>
            </a:extLst>
          </p:cNvPr>
          <p:cNvCxnSpPr>
            <a:cxnSpLocks/>
          </p:cNvCxnSpPr>
          <p:nvPr/>
        </p:nvCxnSpPr>
        <p:spPr>
          <a:xfrm>
            <a:off x="6986726" y="4536489"/>
            <a:ext cx="4119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Image 19" descr="Une image contenant table&#10;&#10;Description générée automatiquement">
            <a:extLst>
              <a:ext uri="{FF2B5EF4-FFF2-40B4-BE49-F238E27FC236}">
                <a16:creationId xmlns:a16="http://schemas.microsoft.com/office/drawing/2014/main" id="{3034D5EF-4325-45CA-9B59-BBD5A0E04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97" y="3297508"/>
            <a:ext cx="3651575" cy="1865478"/>
          </a:xfrm>
          <a:prstGeom prst="rect">
            <a:avLst/>
          </a:prstGeom>
        </p:spPr>
      </p:pic>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E29AFFCD-3135-4FB4-A1D0-9332430899D0}"/>
                  </a:ext>
                </a:extLst>
              </p:cNvPr>
              <p:cNvSpPr txBox="1"/>
              <p:nvPr/>
            </p:nvSpPr>
            <p:spPr>
              <a:xfrm>
                <a:off x="7398692" y="4367902"/>
                <a:ext cx="2721717" cy="369332"/>
              </a:xfrm>
              <a:prstGeom prst="rect">
                <a:avLst/>
              </a:prstGeom>
              <a:noFill/>
            </p:spPr>
            <p:txBody>
              <a:bodyPr wrap="square" rtlCol="0">
                <a:spAutoFit/>
              </a:bodyPr>
              <a:lstStyle/>
              <a:p>
                <a:r>
                  <a:rPr lang="fr-BE" dirty="0" err="1"/>
                  <a:t>Make</a:t>
                </a:r>
                <a:r>
                  <a:rPr lang="fr-BE" dirty="0"/>
                  <a:t> a </a:t>
                </a:r>
                <a:r>
                  <a:rPr lang="fr-BE" dirty="0" err="1"/>
                  <a:t>prediction</a:t>
                </a:r>
                <a:r>
                  <a:rPr lang="fr-BE" dirty="0"/>
                  <a:t> </a:t>
                </a:r>
                <a:r>
                  <a:rPr lang="fr-BE" dirty="0" err="1"/>
                  <a:t>using</a:t>
                </a:r>
                <a:r>
                  <a:rPr lang="fr-BE" dirty="0"/>
                  <a:t> </a:t>
                </a:r>
                <a14:m>
                  <m:oMath xmlns:m="http://schemas.openxmlformats.org/officeDocument/2006/math">
                    <m:r>
                      <a:rPr lang="fr-BE" b="0" i="1" smtClean="0">
                        <a:latin typeface="Cambria Math" panose="02040503050406030204" pitchFamily="18" charset="0"/>
                      </a:rPr>
                      <m:t>𝑓</m:t>
                    </m:r>
                  </m:oMath>
                </a14:m>
                <a:endParaRPr lang="en-US" dirty="0"/>
              </a:p>
            </p:txBody>
          </p:sp>
        </mc:Choice>
        <mc:Fallback xmlns="">
          <p:sp>
            <p:nvSpPr>
              <p:cNvPr id="25" name="ZoneTexte 24">
                <a:extLst>
                  <a:ext uri="{FF2B5EF4-FFF2-40B4-BE49-F238E27FC236}">
                    <a16:creationId xmlns:a16="http://schemas.microsoft.com/office/drawing/2014/main" id="{E29AFFCD-3135-4FB4-A1D0-9332430899D0}"/>
                  </a:ext>
                </a:extLst>
              </p:cNvPr>
              <p:cNvSpPr txBox="1">
                <a:spLocks noRot="1" noChangeAspect="1" noMove="1" noResize="1" noEditPoints="1" noAdjustHandles="1" noChangeArrowheads="1" noChangeShapeType="1" noTextEdit="1"/>
              </p:cNvSpPr>
              <p:nvPr/>
            </p:nvSpPr>
            <p:spPr>
              <a:xfrm>
                <a:off x="7398692" y="4367902"/>
                <a:ext cx="2721717" cy="369332"/>
              </a:xfrm>
              <a:prstGeom prst="rect">
                <a:avLst/>
              </a:prstGeom>
              <a:blipFill>
                <a:blip r:embed="rId5"/>
                <a:stretch>
                  <a:fillRect l="-2018" t="-10000" b="-26667"/>
                </a:stretch>
              </a:blipFill>
            </p:spPr>
            <p:txBody>
              <a:bodyPr/>
              <a:lstStyle/>
              <a:p>
                <a:r>
                  <a:rPr lang="en-US">
                    <a:noFill/>
                  </a:rPr>
                  <a:t> </a:t>
                </a:r>
              </a:p>
            </p:txBody>
          </p:sp>
        </mc:Fallback>
      </mc:AlternateContent>
      <p:cxnSp>
        <p:nvCxnSpPr>
          <p:cNvPr id="32" name="Connecteur : en angle 31">
            <a:extLst>
              <a:ext uri="{FF2B5EF4-FFF2-40B4-BE49-F238E27FC236}">
                <a16:creationId xmlns:a16="http://schemas.microsoft.com/office/drawing/2014/main" id="{FD096019-CD02-48BB-B932-196FB5D9FC91}"/>
              </a:ext>
            </a:extLst>
          </p:cNvPr>
          <p:cNvCxnSpPr>
            <a:cxnSpLocks/>
          </p:cNvCxnSpPr>
          <p:nvPr/>
        </p:nvCxnSpPr>
        <p:spPr>
          <a:xfrm flipV="1">
            <a:off x="9979980" y="4163627"/>
            <a:ext cx="1268028" cy="388941"/>
          </a:xfrm>
          <a:prstGeom prst="bentConnector3">
            <a:avLst>
              <a:gd name="adj1" fmla="val 10040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758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DB7A2C-2273-480C-9EFA-FE5775FAE0A4}"/>
              </a:ext>
            </a:extLst>
          </p:cNvPr>
          <p:cNvSpPr>
            <a:spLocks noGrp="1"/>
          </p:cNvSpPr>
          <p:nvPr>
            <p:ph type="title"/>
          </p:nvPr>
        </p:nvSpPr>
        <p:spPr/>
        <p:txBody>
          <a:bodyPr/>
          <a:lstStyle/>
          <a:p>
            <a:r>
              <a:rPr lang="fr-BE" dirty="0" err="1"/>
              <a:t>Unsupervised</a:t>
            </a:r>
            <a:r>
              <a:rPr lang="fr-BE" dirty="0"/>
              <a:t> Learning</a:t>
            </a:r>
            <a:endParaRPr lang="en-US" dirty="0"/>
          </a:p>
        </p:txBody>
      </p:sp>
      <p:sp>
        <p:nvSpPr>
          <p:cNvPr id="6" name="ZoneTexte 5">
            <a:extLst>
              <a:ext uri="{FF2B5EF4-FFF2-40B4-BE49-F238E27FC236}">
                <a16:creationId xmlns:a16="http://schemas.microsoft.com/office/drawing/2014/main" id="{14A08FEF-5DE2-46DA-871C-E22142E16A35}"/>
              </a:ext>
            </a:extLst>
          </p:cNvPr>
          <p:cNvSpPr txBox="1"/>
          <p:nvPr/>
        </p:nvSpPr>
        <p:spPr>
          <a:xfrm>
            <a:off x="993913" y="1769165"/>
            <a:ext cx="8886934" cy="1477328"/>
          </a:xfrm>
          <a:prstGeom prst="rect">
            <a:avLst/>
          </a:prstGeom>
          <a:noFill/>
        </p:spPr>
        <p:txBody>
          <a:bodyPr wrap="square" rtlCol="0">
            <a:spAutoFit/>
          </a:bodyPr>
          <a:lstStyle/>
          <a:p>
            <a:r>
              <a:rPr lang="en-US" dirty="0"/>
              <a:t>Unsupervised learning does not use labeled data. </a:t>
            </a:r>
          </a:p>
          <a:p>
            <a:r>
              <a:rPr lang="en-US" dirty="0"/>
              <a:t>Instead of making predictions, the goal of unsupervised learning is to find the underlying structure of dataset and group that data according to similarities.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8" name="Image 7">
            <a:extLst>
              <a:ext uri="{FF2B5EF4-FFF2-40B4-BE49-F238E27FC236}">
                <a16:creationId xmlns:a16="http://schemas.microsoft.com/office/drawing/2014/main" id="{BCCA16E7-88FC-4A3D-A4C3-70EBFC62B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832" y="2661421"/>
            <a:ext cx="7211071" cy="4056227"/>
          </a:xfrm>
          <a:prstGeom prst="rect">
            <a:avLst/>
          </a:prstGeom>
        </p:spPr>
      </p:pic>
    </p:spTree>
    <p:extLst>
      <p:ext uri="{BB962C8B-B14F-4D97-AF65-F5344CB8AC3E}">
        <p14:creationId xmlns:p14="http://schemas.microsoft.com/office/powerpoint/2010/main" val="172749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CB324F-0FB0-4C50-8211-6E35D9AAFC79}"/>
              </a:ext>
            </a:extLst>
          </p:cNvPr>
          <p:cNvSpPr>
            <a:spLocks noGrp="1"/>
          </p:cNvSpPr>
          <p:nvPr>
            <p:ph type="title"/>
          </p:nvPr>
        </p:nvSpPr>
        <p:spPr/>
        <p:txBody>
          <a:bodyPr/>
          <a:lstStyle/>
          <a:p>
            <a:r>
              <a:rPr lang="fr-BE" dirty="0" err="1"/>
              <a:t>Reinforcement</a:t>
            </a:r>
            <a:r>
              <a:rPr lang="fr-BE" dirty="0"/>
              <a:t> Learning</a:t>
            </a:r>
            <a:endParaRPr lang="en-US" dirty="0"/>
          </a:p>
        </p:txBody>
      </p:sp>
      <p:sp>
        <p:nvSpPr>
          <p:cNvPr id="3" name="Espace réservé du contenu 2">
            <a:extLst>
              <a:ext uri="{FF2B5EF4-FFF2-40B4-BE49-F238E27FC236}">
                <a16:creationId xmlns:a16="http://schemas.microsoft.com/office/drawing/2014/main" id="{0D9CB7D7-E8D3-4CFC-A9DC-58B60E5675C2}"/>
              </a:ext>
            </a:extLst>
          </p:cNvPr>
          <p:cNvSpPr>
            <a:spLocks noGrp="1"/>
          </p:cNvSpPr>
          <p:nvPr>
            <p:ph idx="1"/>
          </p:nvPr>
        </p:nvSpPr>
        <p:spPr>
          <a:xfrm>
            <a:off x="838200" y="1825624"/>
            <a:ext cx="10515600" cy="4779361"/>
          </a:xfrm>
        </p:spPr>
        <p:txBody>
          <a:bodyPr>
            <a:normAutofit fontScale="77500" lnSpcReduction="20000"/>
          </a:bodyPr>
          <a:lstStyle/>
          <a:p>
            <a:r>
              <a:rPr lang="en-US" dirty="0"/>
              <a:t>Learning from interactions with an environment</a:t>
            </a:r>
          </a:p>
          <a:p>
            <a:r>
              <a:rPr lang="en-US" dirty="0"/>
              <a:t>Goal: learn to take the actions in any given state in order to maximize a reward function by interacting with an environment</a:t>
            </a:r>
          </a:p>
          <a:p>
            <a:r>
              <a:rPr lang="en-US" dirty="0"/>
              <a:t>Example:</a:t>
            </a:r>
          </a:p>
          <a:p>
            <a:pPr lvl="1"/>
            <a:r>
              <a:rPr lang="en-US" dirty="0"/>
              <a:t>State: the robot position in the labyrinth</a:t>
            </a:r>
          </a:p>
          <a:p>
            <a:pPr lvl="1"/>
            <a:r>
              <a:rPr lang="en-US" dirty="0"/>
              <a:t>Actions: Go ahead, turn right, turn left</a:t>
            </a:r>
          </a:p>
          <a:p>
            <a:pPr lvl="1"/>
            <a:r>
              <a:rPr lang="en-US" dirty="0"/>
              <a:t>Reward: Get a reward each time the robot</a:t>
            </a:r>
          </a:p>
          <a:p>
            <a:pPr marL="457200" lvl="1" indent="0">
              <a:buNone/>
            </a:pPr>
            <a:r>
              <a:rPr lang="en-US" dirty="0"/>
              <a:t> manages to get out of the labyrinth</a:t>
            </a:r>
          </a:p>
          <a:p>
            <a:pPr lvl="1"/>
            <a:r>
              <a:rPr lang="en-US" dirty="0"/>
              <a:t>Goal: learn from experience how to get</a:t>
            </a:r>
          </a:p>
          <a:p>
            <a:pPr marL="457200" lvl="1" indent="0">
              <a:buNone/>
            </a:pPr>
            <a:r>
              <a:rPr lang="en-US" dirty="0"/>
              <a:t> out of the labyrinth as fast as possible (i.e. find the optimal action to pick for any given state)</a:t>
            </a:r>
          </a:p>
          <a:p>
            <a:pPr marL="457200" lvl="1" indent="0">
              <a:buNone/>
            </a:pPr>
            <a:endParaRPr lang="en-US" dirty="0"/>
          </a:p>
          <a:p>
            <a:endParaRPr lang="en-US" dirty="0"/>
          </a:p>
        </p:txBody>
      </p:sp>
      <p:pic>
        <p:nvPicPr>
          <p:cNvPr id="5" name="Image 4">
            <a:extLst>
              <a:ext uri="{FF2B5EF4-FFF2-40B4-BE49-F238E27FC236}">
                <a16:creationId xmlns:a16="http://schemas.microsoft.com/office/drawing/2014/main" id="{CCCECF5D-A777-434C-A144-F37DC5B43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3305" y="2782661"/>
            <a:ext cx="3190699" cy="2601790"/>
          </a:xfrm>
          <a:prstGeom prst="rect">
            <a:avLst/>
          </a:prstGeom>
        </p:spPr>
      </p:pic>
    </p:spTree>
    <p:extLst>
      <p:ext uri="{BB962C8B-B14F-4D97-AF65-F5344CB8AC3E}">
        <p14:creationId xmlns:p14="http://schemas.microsoft.com/office/powerpoint/2010/main" val="1510208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icrogrids">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Eurostile"/>
        <a:ea typeface="Eurostile"/>
        <a:cs typeface="Eurostile"/>
      </a:majorFont>
      <a:minorFont>
        <a:latin typeface="Eurostile"/>
        <a:ea typeface="Eurostile"/>
        <a:cs typeface="Eurostil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icrogrids" id="{3955E45A-19DC-004D-9824-3EB019449765}" vid="{30E4DA4C-5756-3441-938C-6296ED984A2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microgrids</Template>
  <TotalTime>2613</TotalTime>
  <Words>1682</Words>
  <Application>Microsoft Office PowerPoint</Application>
  <PresentationFormat>Grand écran</PresentationFormat>
  <Paragraphs>205</Paragraphs>
  <Slides>37</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37</vt:i4>
      </vt:variant>
    </vt:vector>
  </HeadingPairs>
  <TitlesOfParts>
    <vt:vector size="45" baseType="lpstr">
      <vt:lpstr>Arial</vt:lpstr>
      <vt:lpstr>Calibri</vt:lpstr>
      <vt:lpstr>Cambria Math</vt:lpstr>
      <vt:lpstr>Eurostile</vt:lpstr>
      <vt:lpstr>Helvetica Light</vt:lpstr>
      <vt:lpstr>Inter</vt:lpstr>
      <vt:lpstr>Lucida Handwriting</vt:lpstr>
      <vt:lpstr>microgrids</vt:lpstr>
      <vt:lpstr>Introduction to Machine Learning</vt:lpstr>
      <vt:lpstr>Outline</vt:lpstr>
      <vt:lpstr>For more info</vt:lpstr>
      <vt:lpstr>What is Machine Learning</vt:lpstr>
      <vt:lpstr>Why Machine Leaning now?</vt:lpstr>
      <vt:lpstr>Types of machine learning</vt:lpstr>
      <vt:lpstr>Supervised Learning</vt:lpstr>
      <vt:lpstr>Unsupervised Learning</vt:lpstr>
      <vt:lpstr>Reinforcement Learning</vt:lpstr>
      <vt:lpstr>Supervised Learning</vt:lpstr>
      <vt:lpstr>Supervised learning (SL)</vt:lpstr>
      <vt:lpstr>Mapping, loss function, expected loss</vt:lpstr>
      <vt:lpstr>Classification and Regression</vt:lpstr>
      <vt:lpstr>Empirical loss minimization</vt:lpstr>
      <vt:lpstr>Model selection</vt:lpstr>
      <vt:lpstr>Linear model </vt:lpstr>
      <vt:lpstr>4th degree polynomial</vt:lpstr>
      <vt:lpstr>20th degree polynomial</vt:lpstr>
      <vt:lpstr>Model selection</vt:lpstr>
      <vt:lpstr>Model selection</vt:lpstr>
      <vt:lpstr>Overfitting and underfitting</vt:lpstr>
      <vt:lpstr>Cross-validation</vt:lpstr>
      <vt:lpstr>There are many SL methods</vt:lpstr>
      <vt:lpstr>k-NN</vt:lpstr>
      <vt:lpstr>Decision Tree</vt:lpstr>
      <vt:lpstr>Présentation PowerPoint</vt:lpstr>
      <vt:lpstr>Top down induction of a regression tree (TDIRT)</vt:lpstr>
      <vt:lpstr>Comments</vt:lpstr>
      <vt:lpstr>Splitting score</vt:lpstr>
      <vt:lpstr>Until when do we split?</vt:lpstr>
      <vt:lpstr>Steps to solve a supervised learning problem</vt:lpstr>
      <vt:lpstr>Data collection &amp; cleaning</vt:lpstr>
      <vt:lpstr>Hyperparameter tuning</vt:lpstr>
      <vt:lpstr>Classification metrics</vt:lpstr>
      <vt:lpstr>Regression metrics</vt:lpstr>
      <vt:lpstr>Basic example with Sklearn</vt:lpstr>
      <vt:lpstr>Exercise: Room occupancy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EL MEKKI Seif</dc:creator>
  <cp:lastModifiedBy>Cornélusse Bertrand</cp:lastModifiedBy>
  <cp:revision>85</cp:revision>
  <cp:lastPrinted>2021-06-01T14:32:26Z</cp:lastPrinted>
  <dcterms:created xsi:type="dcterms:W3CDTF">2021-03-05T14:19:53Z</dcterms:created>
  <dcterms:modified xsi:type="dcterms:W3CDTF">2022-03-23T09:37:03Z</dcterms:modified>
</cp:coreProperties>
</file>